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10"/>
  </p:notesMasterIdLst>
  <p:sldIdLst>
    <p:sldId id="337" r:id="rId4"/>
    <p:sldId id="338" r:id="rId5"/>
    <p:sldId id="335" r:id="rId6"/>
    <p:sldId id="340" r:id="rId7"/>
    <p:sldId id="265" r:id="rId8"/>
    <p:sldId id="266" r:id="rId9"/>
    <p:sldId id="262" r:id="rId11"/>
    <p:sldId id="256" r:id="rId12"/>
    <p:sldId id="301" r:id="rId13"/>
    <p:sldId id="306" r:id="rId14"/>
    <p:sldId id="305" r:id="rId15"/>
    <p:sldId id="307" r:id="rId16"/>
    <p:sldId id="308" r:id="rId17"/>
    <p:sldId id="309" r:id="rId18"/>
    <p:sldId id="302" r:id="rId19"/>
    <p:sldId id="339" r:id="rId20"/>
    <p:sldId id="310" r:id="rId21"/>
    <p:sldId id="282" r:id="rId22"/>
    <p:sldId id="281" r:id="rId23"/>
    <p:sldId id="284" r:id="rId24"/>
    <p:sldId id="286" r:id="rId25"/>
    <p:sldId id="285" r:id="rId26"/>
    <p:sldId id="287" r:id="rId27"/>
    <p:sldId id="336" r:id="rId28"/>
  </p:sldIdLst>
  <p:sldSz cx="9144000" cy="6858000" type="screen4x3"/>
  <p:notesSz cx="6858000" cy="9144000"/>
  <p:custDataLst>
    <p:tags r:id="rId33"/>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5" userDrawn="1">
          <p15:clr>
            <a:srgbClr val="A4A3A4"/>
          </p15:clr>
        </p15:guide>
        <p15:guide id="2" pos="290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chenpei" initials="c" lastIdx="1" clrIdx="1"/>
  <p:cmAuthor id="3" name="zhangbo" initials="z"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205"/>
        <p:guide pos="290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gs" Target="tags/tag5.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过度页">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9228389" y="12109469"/>
            <a:ext cx="2940018" cy="695599"/>
          </a:xfrm>
        </p:spPr>
        <p:txBody>
          <a:bodyPr/>
          <a:lstStyle/>
          <a:p>
            <a:fld id="{E077DA78-E013-4A8C-AD75-63A150561B10}" type="slidenum">
              <a:rPr lang="zh-CN" altLang="en-US" smtClean="0"/>
            </a:fld>
            <a:endParaRPr lang="zh-CN" altLang="en-US"/>
          </a:p>
        </p:txBody>
      </p:sp>
      <p:sp>
        <p:nvSpPr>
          <p:cNvPr id="10" name="标题 9"/>
          <p:cNvSpPr>
            <a:spLocks noGrp="1"/>
          </p:cNvSpPr>
          <p:nvPr>
            <p:ph type="title" hasCustomPrompt="1"/>
          </p:nvPr>
        </p:nvSpPr>
        <p:spPr>
          <a:xfrm>
            <a:off x="3140579" y="3065234"/>
            <a:ext cx="2863115" cy="510509"/>
          </a:xfrm>
        </p:spPr>
        <p:txBody>
          <a:bodyPr/>
          <a:lstStyle>
            <a:lvl1pPr algn="ctr">
              <a:defRPr sz="3000"/>
            </a:lvl1pPr>
          </a:lstStyle>
          <a:p>
            <a:r>
              <a:rPr lang="zh-CN" altLang="en-US"/>
              <a:t>请输入大标题</a:t>
            </a:r>
            <a:endParaRPr lang="zh-CN" altLang="en-US"/>
          </a:p>
        </p:txBody>
      </p:sp>
      <p:cxnSp>
        <p:nvCxnSpPr>
          <p:cNvPr id="6" name="直接连接符 5"/>
          <p:cNvCxnSpPr/>
          <p:nvPr userDrawn="1"/>
        </p:nvCxnSpPr>
        <p:spPr>
          <a:xfrm>
            <a:off x="3140393" y="3575685"/>
            <a:ext cx="3057525" cy="0"/>
          </a:xfrm>
          <a:prstGeom prst="line">
            <a:avLst/>
          </a:prstGeom>
          <a:ln w="38100">
            <a:gradFill>
              <a:gsLst>
                <a:gs pos="0">
                  <a:srgbClr val="2291FA"/>
                </a:gs>
                <a:gs pos="74000">
                  <a:srgbClr val="0D0C48"/>
                </a:gs>
                <a:gs pos="83000">
                  <a:srgbClr val="0D0C48"/>
                </a:gs>
                <a:gs pos="100000">
                  <a:srgbClr val="0D0C48"/>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标题占位符 1"/>
          <p:cNvSpPr>
            <a:spLocks noGrp="1"/>
          </p:cNvSpPr>
          <p:nvPr>
            <p:ph type="title"/>
          </p:nvPr>
        </p:nvSpPr>
        <p:spPr>
          <a:xfrm>
            <a:off x="692944" y="337820"/>
            <a:ext cx="3743801" cy="604520"/>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0"/>
            <a:ext cx="20574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3028950" y="6356350"/>
            <a:ext cx="3086100" cy="365125"/>
          </a:xfrm>
        </p:spPr>
        <p:txBody>
          <a:bodyPr/>
          <a:lstStyle/>
          <a:p>
            <a:endParaRPr lang="zh-CN" altLang="en-US"/>
          </a:p>
        </p:txBody>
      </p:sp>
      <p:sp>
        <p:nvSpPr>
          <p:cNvPr id="4" name="灯片编号占位符 3"/>
          <p:cNvSpPr>
            <a:spLocks noGrp="1"/>
          </p:cNvSpPr>
          <p:nvPr>
            <p:ph type="sldNum" sz="quarter" idx="12"/>
          </p:nvPr>
        </p:nvSpPr>
        <p:spPr>
          <a:xfrm>
            <a:off x="6457950" y="6356350"/>
            <a:ext cx="20574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8" name="标题占位符 1"/>
          <p:cNvSpPr>
            <a:spLocks noGrp="1"/>
          </p:cNvSpPr>
          <p:nvPr>
            <p:ph type="title"/>
          </p:nvPr>
        </p:nvSpPr>
        <p:spPr>
          <a:xfrm>
            <a:off x="692944" y="337820"/>
            <a:ext cx="3743801" cy="604520"/>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pic>
        <p:nvPicPr>
          <p:cNvPr id="2" name="图片 1" descr="upload_post_object_v2_157476041"/>
          <p:cNvPicPr>
            <a:picLocks noChangeAspect="1"/>
          </p:cNvPicPr>
          <p:nvPr/>
        </p:nvPicPr>
        <p:blipFill>
          <a:blip r:embed="rId3"/>
          <a:stretch>
            <a:fillRect/>
          </a:stretch>
        </p:blipFill>
        <p:spPr>
          <a:xfrm>
            <a:off x="285746" y="444850"/>
            <a:ext cx="407194" cy="390525"/>
          </a:xfrm>
          <a:prstGeom prst="rect">
            <a:avLst/>
          </a:prstGeom>
        </p:spPr>
      </p:pic>
      <p:pic>
        <p:nvPicPr>
          <p:cNvPr id="4" name="图片 3" descr="upload_post_object_v2_1469349505"/>
          <p:cNvPicPr>
            <a:picLocks noChangeAspect="1"/>
          </p:cNvPicPr>
          <p:nvPr/>
        </p:nvPicPr>
        <p:blipFill>
          <a:blip r:embed="rId4"/>
          <a:stretch>
            <a:fillRect/>
          </a:stretch>
        </p:blipFill>
        <p:spPr>
          <a:xfrm>
            <a:off x="5981735" y="146573"/>
            <a:ext cx="2928938" cy="74295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457200" rtl="0" eaLnBrk="1" latinLnBrk="0" hangingPunct="1">
        <a:spcBef>
          <a:spcPct val="0"/>
        </a:spcBef>
        <a:buNone/>
        <a:defRPr sz="2500" b="1" kern="1200">
          <a:solidFill>
            <a:schemeClr val="bg2">
              <a:lumMod val="25000"/>
            </a:schemeClr>
          </a:solidFill>
          <a:latin typeface="+mj-ea"/>
          <a:ea typeface="+mj-ea"/>
          <a:cs typeface="+mj-cs"/>
        </a:defRPr>
      </a:lvl1pPr>
    </p:titleStyle>
    <p:bodyStyle>
      <a:lvl1pPr marL="0" indent="0" algn="l" defTabSz="457200" rtl="0" eaLnBrk="1" latinLnBrk="0" hangingPunct="1">
        <a:spcBef>
          <a:spcPts val="45"/>
        </a:spcBef>
        <a:buFont typeface="Arial" panose="020B0604020202020204" pitchFamily="34" charset="0"/>
        <a:buNone/>
        <a:defRPr sz="2285" b="1" kern="1200">
          <a:solidFill>
            <a:schemeClr val="bg1"/>
          </a:solidFill>
          <a:latin typeface="+mn-ea"/>
          <a:ea typeface="+mn-ea"/>
          <a:cs typeface="+mn-ea"/>
        </a:defRPr>
      </a:lvl1pPr>
      <a:lvl2pPr marL="228600" indent="0" algn="l" defTabSz="457200" rtl="0" eaLnBrk="1" latinLnBrk="0" hangingPunct="1">
        <a:spcBef>
          <a:spcPts val="45"/>
        </a:spcBef>
        <a:buFont typeface="Arial" panose="020B0604020202020204" pitchFamily="34" charset="0"/>
        <a:buNone/>
        <a:defRPr sz="2095" kern="1200">
          <a:solidFill>
            <a:schemeClr val="bg1"/>
          </a:solidFill>
          <a:latin typeface="+mn-lt"/>
          <a:ea typeface="+mn-ea"/>
          <a:cs typeface="+mn-cs"/>
        </a:defRPr>
      </a:lvl2pPr>
      <a:lvl3pPr marL="455930" indent="0" algn="l" defTabSz="457200" rtl="0" eaLnBrk="1" latinLnBrk="0" hangingPunct="1">
        <a:spcBef>
          <a:spcPts val="45"/>
        </a:spcBef>
        <a:buFont typeface="Arial" panose="020B0604020202020204" pitchFamily="34" charset="0"/>
        <a:buNone/>
        <a:defRPr sz="1715" kern="1200">
          <a:solidFill>
            <a:schemeClr val="bg1"/>
          </a:solidFill>
          <a:latin typeface="+mn-lt"/>
          <a:ea typeface="+mn-ea"/>
          <a:cs typeface="+mn-cs"/>
        </a:defRPr>
      </a:lvl3pPr>
      <a:lvl4pPr marL="684530" indent="0" algn="l" defTabSz="457200" rtl="0" eaLnBrk="1" latinLnBrk="0" hangingPunct="1">
        <a:spcBef>
          <a:spcPts val="45"/>
        </a:spcBef>
        <a:buFont typeface="Arial" panose="020B0604020202020204" pitchFamily="34" charset="0"/>
        <a:buNone/>
        <a:defRPr sz="1580" kern="1200">
          <a:solidFill>
            <a:schemeClr val="bg1"/>
          </a:solidFill>
          <a:latin typeface="+mn-lt"/>
          <a:ea typeface="+mn-ea"/>
          <a:cs typeface="+mn-cs"/>
        </a:defRPr>
      </a:lvl4pPr>
      <a:lvl5pPr marL="913130" indent="0" algn="l" defTabSz="457200" rtl="0" eaLnBrk="1" latinLnBrk="0" hangingPunct="1">
        <a:spcBef>
          <a:spcPts val="45"/>
        </a:spcBef>
        <a:buFont typeface="Arial" panose="020B0604020202020204" pitchFamily="34" charset="0"/>
        <a:buNone/>
        <a:defRPr sz="1770" kern="1200">
          <a:solidFill>
            <a:schemeClr val="bg1"/>
          </a:solidFill>
          <a:latin typeface="+mn-lt"/>
          <a:ea typeface="+mn-ea"/>
          <a:cs typeface="+mn-cs"/>
        </a:defRPr>
      </a:lvl5pPr>
      <a:lvl6pPr marL="1256665" indent="-114935" algn="l" defTabSz="457200" rtl="0" eaLnBrk="1" latinLnBrk="0" hangingPunct="1">
        <a:spcBef>
          <a:spcPts val="45"/>
        </a:spcBef>
        <a:buFont typeface="Arial" panose="020B0604020202020204" pitchFamily="34" charset="0"/>
        <a:buChar char="•"/>
        <a:defRPr sz="1000" kern="1200">
          <a:solidFill>
            <a:schemeClr val="tx1"/>
          </a:solidFill>
          <a:latin typeface="+mn-lt"/>
          <a:ea typeface="+mn-ea"/>
          <a:cs typeface="+mn-cs"/>
        </a:defRPr>
      </a:lvl6pPr>
      <a:lvl7pPr marL="1485265" indent="-114935" algn="l" defTabSz="457200" rtl="0" eaLnBrk="1" latinLnBrk="0" hangingPunct="1">
        <a:spcBef>
          <a:spcPts val="45"/>
        </a:spcBef>
        <a:buFont typeface="Arial" panose="020B0604020202020204" pitchFamily="34" charset="0"/>
        <a:buChar char="•"/>
        <a:defRPr sz="1000" kern="1200">
          <a:solidFill>
            <a:schemeClr val="tx1"/>
          </a:solidFill>
          <a:latin typeface="+mn-lt"/>
          <a:ea typeface="+mn-ea"/>
          <a:cs typeface="+mn-cs"/>
        </a:defRPr>
      </a:lvl7pPr>
      <a:lvl8pPr marL="1714500" indent="-114935" algn="l" defTabSz="457200" rtl="0" eaLnBrk="1" latinLnBrk="0" hangingPunct="1">
        <a:spcBef>
          <a:spcPts val="45"/>
        </a:spcBef>
        <a:buFont typeface="Arial" panose="020B0604020202020204" pitchFamily="34" charset="0"/>
        <a:buChar char="•"/>
        <a:defRPr sz="1000" kern="1200">
          <a:solidFill>
            <a:schemeClr val="tx1"/>
          </a:solidFill>
          <a:latin typeface="+mn-lt"/>
          <a:ea typeface="+mn-ea"/>
          <a:cs typeface="+mn-cs"/>
        </a:defRPr>
      </a:lvl8pPr>
      <a:lvl9pPr marL="1943100" indent="-114935" algn="l" defTabSz="457200" rtl="0" eaLnBrk="1" latinLnBrk="0" hangingPunct="1">
        <a:spcBef>
          <a:spcPts val="45"/>
        </a:spcBef>
        <a:buFont typeface="Arial" panose="020B0604020202020204"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5" kern="1200">
          <a:solidFill>
            <a:schemeClr val="tx1"/>
          </a:solidFill>
          <a:latin typeface="+mn-lt"/>
          <a:ea typeface="+mn-ea"/>
          <a:cs typeface="+mn-cs"/>
        </a:defRPr>
      </a:lvl1pPr>
      <a:lvl2pPr marL="228600" algn="l" defTabSz="457200" rtl="0" eaLnBrk="1" latinLnBrk="0" hangingPunct="1">
        <a:defRPr sz="905" kern="1200">
          <a:solidFill>
            <a:schemeClr val="tx1"/>
          </a:solidFill>
          <a:latin typeface="+mn-lt"/>
          <a:ea typeface="+mn-ea"/>
          <a:cs typeface="+mn-cs"/>
        </a:defRPr>
      </a:lvl2pPr>
      <a:lvl3pPr marL="457200" algn="l" defTabSz="457200" rtl="0" eaLnBrk="1" latinLnBrk="0" hangingPunct="1">
        <a:defRPr sz="905" kern="1200">
          <a:solidFill>
            <a:schemeClr val="tx1"/>
          </a:solidFill>
          <a:latin typeface="+mn-lt"/>
          <a:ea typeface="+mn-ea"/>
          <a:cs typeface="+mn-cs"/>
        </a:defRPr>
      </a:lvl3pPr>
      <a:lvl4pPr marL="685800" algn="l" defTabSz="457200" rtl="0" eaLnBrk="1" latinLnBrk="0" hangingPunct="1">
        <a:defRPr sz="905" kern="1200">
          <a:solidFill>
            <a:schemeClr val="tx1"/>
          </a:solidFill>
          <a:latin typeface="+mn-lt"/>
          <a:ea typeface="+mn-ea"/>
          <a:cs typeface="+mn-cs"/>
        </a:defRPr>
      </a:lvl4pPr>
      <a:lvl5pPr marL="914400" algn="l" defTabSz="457200" rtl="0" eaLnBrk="1" latinLnBrk="0" hangingPunct="1">
        <a:defRPr sz="905" kern="1200">
          <a:solidFill>
            <a:schemeClr val="tx1"/>
          </a:solidFill>
          <a:latin typeface="+mn-lt"/>
          <a:ea typeface="+mn-ea"/>
          <a:cs typeface="+mn-cs"/>
        </a:defRPr>
      </a:lvl5pPr>
      <a:lvl6pPr marL="1143000" algn="l" defTabSz="457200" rtl="0" eaLnBrk="1" latinLnBrk="0" hangingPunct="1">
        <a:defRPr sz="905" kern="1200">
          <a:solidFill>
            <a:schemeClr val="tx1"/>
          </a:solidFill>
          <a:latin typeface="+mn-lt"/>
          <a:ea typeface="+mn-ea"/>
          <a:cs typeface="+mn-cs"/>
        </a:defRPr>
      </a:lvl6pPr>
      <a:lvl7pPr marL="1371600" algn="l" defTabSz="457200" rtl="0" eaLnBrk="1" latinLnBrk="0" hangingPunct="1">
        <a:defRPr sz="905" kern="1200">
          <a:solidFill>
            <a:schemeClr val="tx1"/>
          </a:solidFill>
          <a:latin typeface="+mn-lt"/>
          <a:ea typeface="+mn-ea"/>
          <a:cs typeface="+mn-cs"/>
        </a:defRPr>
      </a:lvl7pPr>
      <a:lvl8pPr marL="1600200" algn="l" defTabSz="457200" rtl="0" eaLnBrk="1" latinLnBrk="0" hangingPunct="1">
        <a:defRPr sz="905" kern="1200">
          <a:solidFill>
            <a:schemeClr val="tx1"/>
          </a:solidFill>
          <a:latin typeface="+mn-lt"/>
          <a:ea typeface="+mn-ea"/>
          <a:cs typeface="+mn-cs"/>
        </a:defRPr>
      </a:lvl8pPr>
      <a:lvl9pPr marL="1829435" algn="l" defTabSz="457200" rtl="0" eaLnBrk="1" latinLnBrk="0" hangingPunct="1">
        <a:defRPr sz="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pic>
        <p:nvPicPr>
          <p:cNvPr id="2" name="图片 1" descr="upload_post_object_v2_3377656845"/>
          <p:cNvPicPr>
            <a:picLocks noChangeAspect="1"/>
          </p:cNvPicPr>
          <p:nvPr/>
        </p:nvPicPr>
        <p:blipFill>
          <a:blip r:embed="rId3"/>
          <a:stretch>
            <a:fillRect/>
          </a:stretch>
        </p:blipFill>
        <p:spPr>
          <a:xfrm>
            <a:off x="0" y="0"/>
            <a:ext cx="9144014" cy="6858000"/>
          </a:xfrm>
          <a:prstGeom prst="rect">
            <a:avLst/>
          </a:prstGeom>
          <a:solidFill>
            <a:srgbClr val="030420">
              <a:alpha val="100000"/>
            </a:srgbClr>
          </a:solidFill>
        </p:spPr>
      </p:pic>
    </p:spTree>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979930" y="2565400"/>
            <a:ext cx="6148070" cy="706755"/>
          </a:xfrm>
          <a:prstGeom prst="rect">
            <a:avLst/>
          </a:prstGeom>
          <a:noFill/>
        </p:spPr>
        <p:txBody>
          <a:bodyPr wrap="square" rtlCol="0">
            <a:spAutoFit/>
          </a:bodyPr>
          <a:p>
            <a:pPr algn="ctr"/>
            <a:r>
              <a:rPr lang="zh-CN" altLang="en-US" sz="40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面向对象技术分享</a:t>
            </a:r>
            <a:endParaRPr lang="en-US" altLang="zh-CN">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 name="文本框 5"/>
          <p:cNvSpPr txBox="1"/>
          <p:nvPr/>
        </p:nvSpPr>
        <p:spPr>
          <a:xfrm>
            <a:off x="3420110" y="3357245"/>
            <a:ext cx="5199380" cy="398780"/>
          </a:xfrm>
          <a:prstGeom prst="rect">
            <a:avLst/>
          </a:prstGeom>
          <a:noFill/>
        </p:spPr>
        <p:txBody>
          <a:bodyPr wrap="square" rtlCol="0">
            <a:spAutoFit/>
          </a:bodyPr>
          <a:p>
            <a:pPr algn="ct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刘宽</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 2025.03.06</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抽象</a:t>
            </a:r>
            <a:endParaRPr lang="zh-CN" altLang="en-US"/>
          </a:p>
        </p:txBody>
      </p:sp>
      <p:sp>
        <p:nvSpPr>
          <p:cNvPr id="7" name="文本框 6"/>
          <p:cNvSpPr txBox="1"/>
          <p:nvPr/>
        </p:nvSpPr>
        <p:spPr>
          <a:xfrm>
            <a:off x="395605" y="1417955"/>
            <a:ext cx="8413115" cy="4164330"/>
          </a:xfrm>
          <a:prstGeom prst="rect">
            <a:avLst/>
          </a:prstGeom>
          <a:noFill/>
        </p:spPr>
        <p:txBody>
          <a:bodyPr wrap="square" rtlCol="0">
            <a:noAutofit/>
          </a:bodyPr>
          <a:p>
            <a:r>
              <a:rPr lang="zh-CN" altLang="en-US"/>
              <a:t>设计一款根据PCB宽度进行调整的调宽结构</a:t>
            </a:r>
            <a:endParaRPr lang="zh-CN" altLang="en-US"/>
          </a:p>
          <a:p>
            <a:r>
              <a:rPr lang="zh-CN" altLang="en-US"/>
              <a:t>1. 调整范围：</a:t>
            </a:r>
            <a:endParaRPr lang="zh-CN" altLang="en-US"/>
          </a:p>
          <a:p>
            <a:r>
              <a:rPr lang="zh-CN" altLang="en-US"/>
              <a:t>   - 调整范围为50mm-200mm。</a:t>
            </a:r>
            <a:endParaRPr lang="zh-CN" altLang="en-US"/>
          </a:p>
          <a:p>
            <a:r>
              <a:rPr lang="zh-CN" altLang="en-US"/>
              <a:t>2. 限位保护：</a:t>
            </a:r>
            <a:endParaRPr lang="zh-CN" altLang="en-US"/>
          </a:p>
          <a:p>
            <a:r>
              <a:rPr lang="zh-CN" altLang="en-US"/>
              <a:t>   - 机械限位：在调宽机构的两端设置机械限位装置，防止超出调整范围。</a:t>
            </a:r>
            <a:endParaRPr lang="zh-CN" altLang="en-US"/>
          </a:p>
          <a:p>
            <a:r>
              <a:rPr lang="zh-CN" altLang="en-US"/>
              <a:t>   - 电子限位：通过传感器检测当前宽度，当达到极限位置时，电机停止运行。</a:t>
            </a:r>
            <a:endParaRPr lang="zh-CN" altLang="en-US"/>
          </a:p>
          <a:p>
            <a:r>
              <a:rPr lang="zh-CN" altLang="en-US"/>
              <a:t>3. 调宽实现方式：</a:t>
            </a:r>
            <a:endParaRPr lang="zh-CN" altLang="en-US"/>
          </a:p>
          <a:p>
            <a:r>
              <a:rPr lang="zh-CN" altLang="en-US"/>
              <a:t>   - 使用步进电机或伺服电机进行驱动，以确保精确控制。</a:t>
            </a:r>
            <a:endParaRPr lang="zh-CN" altLang="en-US"/>
          </a:p>
          <a:p>
            <a:r>
              <a:rPr lang="en-US" altLang="zh-CN"/>
              <a:t>4</a:t>
            </a:r>
            <a:r>
              <a:rPr lang="zh-CN" altLang="en-US"/>
              <a:t>. 结构设计：</a:t>
            </a:r>
            <a:endParaRPr lang="zh-CN" altLang="en-US"/>
          </a:p>
          <a:p>
            <a:r>
              <a:rPr lang="zh-CN" altLang="en-US"/>
              <a:t>   - 采用高强度材料制作调宽机构，以保证稳定性和耐用性。</a:t>
            </a:r>
            <a:endParaRPr lang="zh-CN" altLang="en-US"/>
          </a:p>
          <a:p>
            <a:r>
              <a:rPr lang="zh-CN" altLang="en-US"/>
              <a:t>   - 设计合理的导轨和滑块结构，确保平稳顺畅地调整宽度。</a:t>
            </a:r>
            <a:endParaRPr lang="zh-CN" altLang="en-US"/>
          </a:p>
          <a:p>
            <a:r>
              <a:rPr lang="en-US" altLang="zh-CN"/>
              <a:t>5</a:t>
            </a:r>
            <a:r>
              <a:rPr lang="zh-CN" altLang="en-US"/>
              <a:t>. 安装与维护：</a:t>
            </a:r>
            <a:endParaRPr lang="zh-CN" altLang="en-US"/>
          </a:p>
          <a:p>
            <a:r>
              <a:rPr lang="zh-CN" altLang="en-US"/>
              <a:t>   - 易于拆卸和更换关键部件，如电机、传感器等。</a:t>
            </a:r>
            <a:endParaRPr lang="zh-CN" altLang="en-US"/>
          </a:p>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继承</a:t>
            </a:r>
            <a:r>
              <a:rPr lang="en-US" altLang="zh-CN"/>
              <a:t> </a:t>
            </a:r>
            <a:endParaRPr lang="en-US" altLang="zh-CN"/>
          </a:p>
        </p:txBody>
      </p:sp>
      <p:sp>
        <p:nvSpPr>
          <p:cNvPr id="22" name="左箭头 21"/>
          <p:cNvSpPr/>
          <p:nvPr/>
        </p:nvSpPr>
        <p:spPr>
          <a:xfrm rot="1080000">
            <a:off x="3319780" y="4970780"/>
            <a:ext cx="2078990" cy="1441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a:off x="1043305" y="1125220"/>
            <a:ext cx="7377430" cy="359410"/>
          </a:xfrm>
          <a:prstGeom prst="rect">
            <a:avLst/>
          </a:prstGeom>
          <a:noFill/>
        </p:spPr>
        <p:txBody>
          <a:bodyPr wrap="square" rtlCol="0">
            <a:noAutofit/>
          </a:bodyPr>
          <a:p>
            <a:r>
              <a:rPr lang="zh-CN" altLang="en-US"/>
              <a:t>开发过程中，很难一次做到完美，这是一个不断迭代的过程。</a:t>
            </a:r>
            <a:endParaRPr lang="zh-CN" altLang="en-US"/>
          </a:p>
        </p:txBody>
      </p:sp>
      <p:sp>
        <p:nvSpPr>
          <p:cNvPr id="27" name="左箭头 26"/>
          <p:cNvSpPr/>
          <p:nvPr/>
        </p:nvSpPr>
        <p:spPr>
          <a:xfrm rot="20220000">
            <a:off x="3268345" y="3933190"/>
            <a:ext cx="2078990" cy="1441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1115695" y="1485265"/>
            <a:ext cx="6442075" cy="1165860"/>
          </a:xfrm>
          <a:prstGeom prst="rect">
            <a:avLst/>
          </a:prstGeom>
          <a:noFill/>
        </p:spPr>
        <p:txBody>
          <a:bodyPr wrap="square" rtlCol="0">
            <a:noAutofit/>
          </a:bodyPr>
          <a:p>
            <a:r>
              <a:rPr lang="zh-CN" altLang="en-US"/>
              <a:t>在程序中可以</a:t>
            </a:r>
            <a:endParaRPr lang="zh-CN" altLang="en-US"/>
          </a:p>
          <a:p>
            <a:r>
              <a:rPr lang="en-US" altLang="zh-CN"/>
              <a:t>1</a:t>
            </a:r>
            <a:r>
              <a:rPr lang="zh-CN" altLang="en-US"/>
              <a:t>、完全继承</a:t>
            </a:r>
            <a:endParaRPr lang="zh-CN" altLang="en-US"/>
          </a:p>
          <a:p>
            <a:r>
              <a:rPr lang="en-US" altLang="zh-CN"/>
              <a:t>2</a:t>
            </a:r>
            <a:r>
              <a:rPr lang="zh-CN" altLang="en-US"/>
              <a:t>、也可以部分继承，继承父类的方法，扩展新的内容</a:t>
            </a:r>
            <a:endParaRPr lang="zh-CN" altLang="en-US"/>
          </a:p>
          <a:p>
            <a:r>
              <a:rPr lang="en-US" altLang="zh-CN"/>
              <a:t>3</a:t>
            </a:r>
            <a:r>
              <a:rPr lang="zh-CN" altLang="en-US"/>
              <a:t>、也可以覆盖重写</a:t>
            </a:r>
            <a:endParaRPr lang="zh-CN" altLang="en-US"/>
          </a:p>
        </p:txBody>
      </p:sp>
      <p:sp>
        <p:nvSpPr>
          <p:cNvPr id="30" name="文本框 29"/>
          <p:cNvSpPr txBox="1"/>
          <p:nvPr/>
        </p:nvSpPr>
        <p:spPr>
          <a:xfrm>
            <a:off x="3268980" y="526415"/>
            <a:ext cx="2351405" cy="382270"/>
          </a:xfrm>
          <a:prstGeom prst="rect">
            <a:avLst/>
          </a:prstGeom>
          <a:noFill/>
        </p:spPr>
        <p:txBody>
          <a:bodyPr wrap="square" rtlCol="0">
            <a:noAutofit/>
          </a:bodyPr>
          <a:p>
            <a:r>
              <a:rPr lang="zh-CN" altLang="en-US"/>
              <a:t>取其精华去其糟粕</a:t>
            </a:r>
            <a:endParaRPr lang="zh-CN" altLang="en-US"/>
          </a:p>
        </p:txBody>
      </p:sp>
      <p:pic>
        <p:nvPicPr>
          <p:cNvPr id="5" name="图片 4"/>
          <p:cNvPicPr>
            <a:picLocks noChangeAspect="1"/>
          </p:cNvPicPr>
          <p:nvPr/>
        </p:nvPicPr>
        <p:blipFill>
          <a:blip r:embed="rId1"/>
          <a:stretch>
            <a:fillRect/>
          </a:stretch>
        </p:blipFill>
        <p:spPr>
          <a:xfrm>
            <a:off x="5508625" y="2493010"/>
            <a:ext cx="2774315" cy="2082800"/>
          </a:xfrm>
          <a:prstGeom prst="rect">
            <a:avLst/>
          </a:prstGeom>
        </p:spPr>
      </p:pic>
      <p:pic>
        <p:nvPicPr>
          <p:cNvPr id="6" name="图片 5"/>
          <p:cNvPicPr>
            <a:picLocks noChangeAspect="1"/>
          </p:cNvPicPr>
          <p:nvPr/>
        </p:nvPicPr>
        <p:blipFill>
          <a:blip r:embed="rId2"/>
          <a:stretch>
            <a:fillRect/>
          </a:stretch>
        </p:blipFill>
        <p:spPr>
          <a:xfrm>
            <a:off x="323215" y="3142615"/>
            <a:ext cx="2784475" cy="2090420"/>
          </a:xfrm>
          <a:prstGeom prst="rect">
            <a:avLst/>
          </a:prstGeom>
        </p:spPr>
      </p:pic>
      <p:pic>
        <p:nvPicPr>
          <p:cNvPr id="7" name="图片 6"/>
          <p:cNvPicPr>
            <a:picLocks noChangeAspect="1"/>
          </p:cNvPicPr>
          <p:nvPr/>
        </p:nvPicPr>
        <p:blipFill>
          <a:blip r:embed="rId3"/>
          <a:stretch>
            <a:fillRect/>
          </a:stretch>
        </p:blipFill>
        <p:spPr>
          <a:xfrm>
            <a:off x="5516880" y="4709795"/>
            <a:ext cx="2766060" cy="20764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多态</a:t>
            </a:r>
            <a:endParaRPr lang="zh-CN" altLang="en-US"/>
          </a:p>
        </p:txBody>
      </p:sp>
      <p:sp>
        <p:nvSpPr>
          <p:cNvPr id="4" name="文本框 3"/>
          <p:cNvSpPr txBox="1"/>
          <p:nvPr/>
        </p:nvSpPr>
        <p:spPr>
          <a:xfrm>
            <a:off x="323850" y="1057910"/>
            <a:ext cx="5800090" cy="368300"/>
          </a:xfrm>
          <a:prstGeom prst="rect">
            <a:avLst/>
          </a:prstGeom>
          <a:noFill/>
        </p:spPr>
        <p:txBody>
          <a:bodyPr wrap="square" rtlCol="0">
            <a:spAutoFit/>
          </a:bodyPr>
          <a:p>
            <a:r>
              <a:rPr lang="zh-CN" altLang="en-US"/>
              <a:t>实现的方式有多种多样，为此我们要尝试不同的可能性</a:t>
            </a:r>
            <a:endParaRPr lang="zh-CN" altLang="en-US"/>
          </a:p>
        </p:txBody>
      </p:sp>
      <p:pic>
        <p:nvPicPr>
          <p:cNvPr id="5" name="图片 4"/>
          <p:cNvPicPr>
            <a:picLocks noChangeAspect="1"/>
          </p:cNvPicPr>
          <p:nvPr/>
        </p:nvPicPr>
        <p:blipFill>
          <a:blip r:embed="rId1"/>
          <a:stretch>
            <a:fillRect/>
          </a:stretch>
        </p:blipFill>
        <p:spPr>
          <a:xfrm>
            <a:off x="5652135" y="3851910"/>
            <a:ext cx="2786380" cy="2091690"/>
          </a:xfrm>
          <a:prstGeom prst="rect">
            <a:avLst/>
          </a:prstGeom>
        </p:spPr>
      </p:pic>
      <p:pic>
        <p:nvPicPr>
          <p:cNvPr id="6" name="图片 5"/>
          <p:cNvPicPr>
            <a:picLocks noChangeAspect="1"/>
          </p:cNvPicPr>
          <p:nvPr/>
        </p:nvPicPr>
        <p:blipFill>
          <a:blip r:embed="rId2"/>
          <a:stretch>
            <a:fillRect/>
          </a:stretch>
        </p:blipFill>
        <p:spPr>
          <a:xfrm>
            <a:off x="3420110" y="1541780"/>
            <a:ext cx="2772410" cy="2081530"/>
          </a:xfrm>
          <a:prstGeom prst="rect">
            <a:avLst/>
          </a:prstGeom>
        </p:spPr>
      </p:pic>
      <p:pic>
        <p:nvPicPr>
          <p:cNvPr id="7" name="图片 6"/>
          <p:cNvPicPr>
            <a:picLocks noChangeAspect="1"/>
          </p:cNvPicPr>
          <p:nvPr/>
        </p:nvPicPr>
        <p:blipFill>
          <a:blip r:embed="rId3"/>
          <a:stretch>
            <a:fillRect/>
          </a:stretch>
        </p:blipFill>
        <p:spPr>
          <a:xfrm>
            <a:off x="1115695" y="3861435"/>
            <a:ext cx="2773680" cy="20821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封装</a:t>
            </a:r>
            <a:endParaRPr lang="zh-CN" altLang="en-US"/>
          </a:p>
        </p:txBody>
      </p:sp>
      <p:sp>
        <p:nvSpPr>
          <p:cNvPr id="4" name="文本框 3"/>
          <p:cNvSpPr txBox="1"/>
          <p:nvPr/>
        </p:nvSpPr>
        <p:spPr>
          <a:xfrm>
            <a:off x="1375410" y="3068955"/>
            <a:ext cx="1821180" cy="1203960"/>
          </a:xfrm>
          <a:prstGeom prst="rect">
            <a:avLst/>
          </a:prstGeom>
          <a:noFill/>
        </p:spPr>
        <p:txBody>
          <a:bodyPr wrap="square" rtlCol="0">
            <a:noAutofit/>
          </a:bodyPr>
          <a:p>
            <a:r>
              <a:rPr lang="zh-CN" altLang="en-US"/>
              <a:t>只需关注：</a:t>
            </a:r>
            <a:endParaRPr lang="zh-CN" altLang="en-US"/>
          </a:p>
          <a:p>
            <a:r>
              <a:rPr lang="zh-CN" altLang="en-US"/>
              <a:t>- 安装孔位尺寸</a:t>
            </a:r>
            <a:endParaRPr lang="zh-CN" altLang="en-US"/>
          </a:p>
          <a:p>
            <a:r>
              <a:rPr lang="zh-CN" altLang="en-US"/>
              <a:t>- 电源接口规格</a:t>
            </a:r>
            <a:endParaRPr lang="zh-CN" altLang="en-US"/>
          </a:p>
          <a:p>
            <a:r>
              <a:rPr lang="zh-CN" altLang="en-US"/>
              <a:t>- 控制信号协议</a:t>
            </a:r>
            <a:endParaRPr lang="zh-CN" altLang="en-US"/>
          </a:p>
          <a:p>
            <a:endParaRPr lang="zh-CN" altLang="en-US"/>
          </a:p>
        </p:txBody>
      </p:sp>
      <p:sp>
        <p:nvSpPr>
          <p:cNvPr id="6" name="文本框 5"/>
          <p:cNvSpPr txBox="1"/>
          <p:nvPr/>
        </p:nvSpPr>
        <p:spPr>
          <a:xfrm>
            <a:off x="755015" y="1340485"/>
            <a:ext cx="7683500" cy="416560"/>
          </a:xfrm>
          <a:prstGeom prst="rect">
            <a:avLst/>
          </a:prstGeom>
          <a:noFill/>
        </p:spPr>
        <p:txBody>
          <a:bodyPr wrap="square" rtlCol="0">
            <a:noAutofit/>
          </a:bodyPr>
          <a:p>
            <a:r>
              <a:rPr lang="zh-CN" altLang="en-US"/>
              <a:t>待设计完毕后，就可以交给其他小伙伴使用</a:t>
            </a:r>
            <a:endParaRPr lang="zh-CN" altLang="en-US"/>
          </a:p>
        </p:txBody>
      </p:sp>
      <p:sp>
        <p:nvSpPr>
          <p:cNvPr id="7" name="文本框 6"/>
          <p:cNvSpPr txBox="1"/>
          <p:nvPr/>
        </p:nvSpPr>
        <p:spPr>
          <a:xfrm>
            <a:off x="5075555" y="3140710"/>
            <a:ext cx="3048000" cy="1165225"/>
          </a:xfrm>
          <a:prstGeom prst="rect">
            <a:avLst/>
          </a:prstGeom>
          <a:noFill/>
        </p:spPr>
        <p:txBody>
          <a:bodyPr wrap="square" rtlCol="0">
            <a:noAutofit/>
          </a:bodyPr>
          <a:p>
            <a:r>
              <a:rPr lang="zh-CN" altLang="en-US">
                <a:sym typeface="+mn-ea"/>
              </a:rPr>
              <a:t>无需了解：</a:t>
            </a:r>
            <a:endParaRPr lang="zh-CN" altLang="en-US"/>
          </a:p>
          <a:p>
            <a:r>
              <a:rPr lang="zh-CN" altLang="en-US">
                <a:sym typeface="+mn-ea"/>
              </a:rPr>
              <a:t>- 内部传动结构</a:t>
            </a:r>
            <a:endParaRPr lang="zh-CN" altLang="en-US"/>
          </a:p>
          <a:p>
            <a:r>
              <a:rPr lang="zh-CN" altLang="en-US">
                <a:sym typeface="+mn-ea"/>
              </a:rPr>
              <a:t>- 材料热处理工艺</a:t>
            </a:r>
            <a:endParaRPr lang="zh-CN" altLang="en-US">
              <a:sym typeface="+mn-ea"/>
            </a:endParaRPr>
          </a:p>
          <a:p>
            <a:r>
              <a:rPr lang="en-US" altLang="zh-CN"/>
              <a:t>......</a:t>
            </a:r>
            <a:endParaRPr lang="zh-CN" altLang="en-US"/>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面向对象关系</a:t>
            </a:r>
            <a:endParaRPr lang="zh-CN" altLang="en-US"/>
          </a:p>
        </p:txBody>
      </p:sp>
      <p:sp>
        <p:nvSpPr>
          <p:cNvPr id="4" name="文本框 3"/>
          <p:cNvSpPr txBox="1"/>
          <p:nvPr/>
        </p:nvSpPr>
        <p:spPr>
          <a:xfrm>
            <a:off x="1112520" y="3571240"/>
            <a:ext cx="1665605" cy="368300"/>
          </a:xfrm>
          <a:prstGeom prst="rect">
            <a:avLst/>
          </a:prstGeom>
          <a:noFill/>
        </p:spPr>
        <p:txBody>
          <a:bodyPr wrap="square" rtlCol="0">
            <a:spAutoFit/>
          </a:bodyPr>
          <a:p>
            <a:r>
              <a:rPr lang="zh-CN" altLang="en-US">
                <a:sym typeface="+mn-ea"/>
              </a:rPr>
              <a:t>调宽结构定义</a:t>
            </a:r>
            <a:endParaRPr lang="zh-CN" altLang="en-US"/>
          </a:p>
        </p:txBody>
      </p:sp>
      <p:sp>
        <p:nvSpPr>
          <p:cNvPr id="7" name="文本框 6"/>
          <p:cNvSpPr txBox="1"/>
          <p:nvPr/>
        </p:nvSpPr>
        <p:spPr>
          <a:xfrm>
            <a:off x="3561080" y="3427095"/>
            <a:ext cx="1257300" cy="645160"/>
          </a:xfrm>
          <a:prstGeom prst="rect">
            <a:avLst/>
          </a:prstGeom>
          <a:noFill/>
        </p:spPr>
        <p:txBody>
          <a:bodyPr wrap="square" rtlCol="0">
            <a:spAutoFit/>
          </a:bodyPr>
          <a:p>
            <a:r>
              <a:rPr lang="zh-CN" altLang="en-US"/>
              <a:t>滚珠丝杠</a:t>
            </a:r>
            <a:endParaRPr lang="zh-CN" altLang="en-US"/>
          </a:p>
          <a:p>
            <a:r>
              <a:rPr lang="zh-CN" altLang="en-US"/>
              <a:t>类型</a:t>
            </a:r>
            <a:endParaRPr lang="zh-CN" altLang="en-US"/>
          </a:p>
        </p:txBody>
      </p:sp>
      <p:sp>
        <p:nvSpPr>
          <p:cNvPr id="8" name="文本框 7"/>
          <p:cNvSpPr txBox="1"/>
          <p:nvPr/>
        </p:nvSpPr>
        <p:spPr>
          <a:xfrm>
            <a:off x="5598160" y="2633345"/>
            <a:ext cx="1139190" cy="368300"/>
          </a:xfrm>
          <a:prstGeom prst="rect">
            <a:avLst/>
          </a:prstGeom>
          <a:noFill/>
        </p:spPr>
        <p:txBody>
          <a:bodyPr wrap="square" rtlCol="0">
            <a:spAutoFit/>
          </a:bodyPr>
          <a:p>
            <a:r>
              <a:rPr lang="zh-CN" altLang="en-US"/>
              <a:t>滚珠花键</a:t>
            </a:r>
            <a:endParaRPr lang="zh-CN" altLang="en-US"/>
          </a:p>
        </p:txBody>
      </p:sp>
      <p:sp>
        <p:nvSpPr>
          <p:cNvPr id="9" name="文本框 8"/>
          <p:cNvSpPr txBox="1"/>
          <p:nvPr/>
        </p:nvSpPr>
        <p:spPr>
          <a:xfrm>
            <a:off x="5605780" y="4075430"/>
            <a:ext cx="1130300" cy="368300"/>
          </a:xfrm>
          <a:prstGeom prst="rect">
            <a:avLst/>
          </a:prstGeom>
          <a:noFill/>
        </p:spPr>
        <p:txBody>
          <a:bodyPr wrap="square" rtlCol="0">
            <a:spAutoFit/>
          </a:bodyPr>
          <a:p>
            <a:r>
              <a:rPr lang="zh-CN" altLang="en-US"/>
              <a:t>直线导轨</a:t>
            </a:r>
            <a:endParaRPr lang="zh-CN" altLang="en-US"/>
          </a:p>
        </p:txBody>
      </p:sp>
      <p:cxnSp>
        <p:nvCxnSpPr>
          <p:cNvPr id="11" name="直接箭头连接符 10"/>
          <p:cNvCxnSpPr/>
          <p:nvPr/>
        </p:nvCxnSpPr>
        <p:spPr>
          <a:xfrm flipH="1">
            <a:off x="4569460" y="2842895"/>
            <a:ext cx="1036320" cy="728345"/>
          </a:xfrm>
          <a:prstGeom prst="straightConnector1">
            <a:avLst/>
          </a:prstGeom>
          <a:ln w="63500">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flipH="1" flipV="1">
            <a:off x="4569460" y="3787140"/>
            <a:ext cx="1080135" cy="432435"/>
          </a:xfrm>
          <a:prstGeom prst="straightConnector1">
            <a:avLst/>
          </a:prstGeom>
          <a:ln w="63500">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flipH="1">
            <a:off x="2625090" y="3715385"/>
            <a:ext cx="1007745" cy="71755"/>
          </a:xfrm>
          <a:prstGeom prst="straightConnector1">
            <a:avLst/>
          </a:prstGeom>
          <a:ln w="63500">
            <a:tailEnd type="arrow"/>
          </a:ln>
        </p:spPr>
        <p:style>
          <a:lnRef idx="2">
            <a:schemeClr val="accent1"/>
          </a:lnRef>
          <a:fillRef idx="0">
            <a:srgbClr val="FFFFFF"/>
          </a:fillRef>
          <a:effectRef idx="0">
            <a:srgbClr val="FFFFFF"/>
          </a:effectRef>
          <a:fontRef idx="minor">
            <a:schemeClr val="tx1"/>
          </a:fontRef>
        </p:style>
      </p:cxnSp>
      <p:sp>
        <p:nvSpPr>
          <p:cNvPr id="15" name="椭圆形标注 14"/>
          <p:cNvSpPr/>
          <p:nvPr/>
        </p:nvSpPr>
        <p:spPr>
          <a:xfrm>
            <a:off x="1544955" y="2346960"/>
            <a:ext cx="914400" cy="611505"/>
          </a:xfrm>
          <a:prstGeom prst="wedgeEllipseCallout">
            <a:avLst>
              <a:gd name="adj1" fmla="val -33958"/>
              <a:gd name="adj2" fmla="val 15477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抽象</a:t>
            </a:r>
            <a:endParaRPr lang="zh-CN" altLang="en-US"/>
          </a:p>
        </p:txBody>
      </p:sp>
      <p:sp>
        <p:nvSpPr>
          <p:cNvPr id="17" name="椭圆形标注 16"/>
          <p:cNvSpPr/>
          <p:nvPr/>
        </p:nvSpPr>
        <p:spPr>
          <a:xfrm>
            <a:off x="3345180" y="1699260"/>
            <a:ext cx="914400" cy="611505"/>
          </a:xfrm>
          <a:prstGeom prst="wedgeEllipseCallout">
            <a:avLst>
              <a:gd name="adj1" fmla="val 144236"/>
              <a:gd name="adj2" fmla="val 161734"/>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继承</a:t>
            </a:r>
            <a:endParaRPr lang="zh-CN" altLang="en-US"/>
          </a:p>
        </p:txBody>
      </p:sp>
      <p:sp>
        <p:nvSpPr>
          <p:cNvPr id="18" name="椭圆形标注 17"/>
          <p:cNvSpPr/>
          <p:nvPr/>
        </p:nvSpPr>
        <p:spPr>
          <a:xfrm>
            <a:off x="3201035" y="2380615"/>
            <a:ext cx="914400" cy="611505"/>
          </a:xfrm>
          <a:prstGeom prst="wedgeEllipseCallout">
            <a:avLst>
              <a:gd name="adj1" fmla="val 166666"/>
              <a:gd name="adj2" fmla="val 21469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继承</a:t>
            </a:r>
            <a:endParaRPr lang="zh-CN" altLang="en-US"/>
          </a:p>
        </p:txBody>
      </p:sp>
      <p:sp>
        <p:nvSpPr>
          <p:cNvPr id="19" name="椭圆 18"/>
          <p:cNvSpPr/>
          <p:nvPr/>
        </p:nvSpPr>
        <p:spPr>
          <a:xfrm>
            <a:off x="5288915" y="2131060"/>
            <a:ext cx="1716405" cy="2963545"/>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形标注 19"/>
          <p:cNvSpPr/>
          <p:nvPr/>
        </p:nvSpPr>
        <p:spPr>
          <a:xfrm>
            <a:off x="7377430" y="2131060"/>
            <a:ext cx="1064895" cy="611505"/>
          </a:xfrm>
          <a:prstGeom prst="wedgeEllipseCallout">
            <a:avLst>
              <a:gd name="adj1" fmla="val -85694"/>
              <a:gd name="adj2" fmla="val 210124"/>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多态</a:t>
            </a:r>
            <a:endParaRPr lang="zh-CN" altLang="en-US"/>
          </a:p>
        </p:txBody>
      </p:sp>
      <p:cxnSp>
        <p:nvCxnSpPr>
          <p:cNvPr id="22" name="直接箭头连接符 21"/>
          <p:cNvCxnSpPr/>
          <p:nvPr/>
        </p:nvCxnSpPr>
        <p:spPr>
          <a:xfrm flipV="1">
            <a:off x="1760855" y="3931285"/>
            <a:ext cx="0" cy="1368425"/>
          </a:xfrm>
          <a:prstGeom prst="straightConnector1">
            <a:avLst/>
          </a:prstGeom>
          <a:ln w="63500">
            <a:tailEnd type="arrow"/>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1329055" y="5515610"/>
            <a:ext cx="1108075" cy="368300"/>
          </a:xfrm>
          <a:prstGeom prst="rect">
            <a:avLst/>
          </a:prstGeom>
          <a:noFill/>
        </p:spPr>
        <p:txBody>
          <a:bodyPr wrap="square" rtlCol="0">
            <a:spAutoFit/>
          </a:bodyPr>
          <a:p>
            <a:r>
              <a:rPr lang="zh-CN" altLang="en-US"/>
              <a:t>安装人员</a:t>
            </a:r>
            <a:endParaRPr lang="zh-CN" altLang="en-US"/>
          </a:p>
        </p:txBody>
      </p:sp>
      <p:sp>
        <p:nvSpPr>
          <p:cNvPr id="24" name="椭圆 23"/>
          <p:cNvSpPr/>
          <p:nvPr/>
        </p:nvSpPr>
        <p:spPr>
          <a:xfrm rot="20520000">
            <a:off x="1032510" y="4235450"/>
            <a:ext cx="5989320" cy="1464310"/>
          </a:xfrm>
          <a:prstGeom prst="ellipse">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形标注 24"/>
          <p:cNvSpPr/>
          <p:nvPr/>
        </p:nvSpPr>
        <p:spPr>
          <a:xfrm>
            <a:off x="4754880" y="5803265"/>
            <a:ext cx="1068705" cy="611505"/>
          </a:xfrm>
          <a:prstGeom prst="wedgeEllipseCallout">
            <a:avLst>
              <a:gd name="adj1" fmla="val -114731"/>
              <a:gd name="adj2" fmla="val -6100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封装</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ppt_x"/>
                                          </p:val>
                                        </p:tav>
                                        <p:tav tm="100000">
                                          <p:val>
                                            <p:strVal val="#ppt_x"/>
                                          </p:val>
                                        </p:tav>
                                      </p:tavLst>
                                    </p:anim>
                                    <p:anim calcmode="lin" valueType="num">
                                      <p:cBhvr additive="base">
                                        <p:cTn id="70" dur="500" fill="hold"/>
                                        <p:tgtEl>
                                          <p:spTgt spid="1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ppt_x"/>
                                          </p:val>
                                        </p:tav>
                                        <p:tav tm="100000">
                                          <p:val>
                                            <p:strVal val="#ppt_x"/>
                                          </p:val>
                                        </p:tav>
                                      </p:tavLst>
                                    </p:anim>
                                    <p:anim calcmode="lin" valueType="num">
                                      <p:cBhvr additive="base">
                                        <p:cTn id="80" dur="500" fill="hold"/>
                                        <p:tgtEl>
                                          <p:spTgt spid="2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23" grpId="0"/>
      <p:bldP spid="15" grpId="0" animBg="1"/>
      <p:bldP spid="17" grpId="0" animBg="1"/>
      <p:bldP spid="18" grpId="0" animBg="1"/>
      <p:bldP spid="19" grpId="0" animBg="1"/>
      <p:bldP spid="20" grpId="0" animBg="1"/>
      <p:bldP spid="25"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镭晨产品线</a:t>
            </a:r>
            <a:endParaRPr lang="zh-CN" altLang="en-US"/>
          </a:p>
        </p:txBody>
      </p:sp>
      <p:pic>
        <p:nvPicPr>
          <p:cNvPr id="7" name="图片 6"/>
          <p:cNvPicPr>
            <a:picLocks noChangeAspect="1"/>
          </p:cNvPicPr>
          <p:nvPr/>
        </p:nvPicPr>
        <p:blipFill>
          <a:blip r:embed="rId1"/>
          <a:stretch>
            <a:fillRect/>
          </a:stretch>
        </p:blipFill>
        <p:spPr>
          <a:xfrm>
            <a:off x="980440" y="942340"/>
            <a:ext cx="7289800" cy="1963420"/>
          </a:xfrm>
          <a:prstGeom prst="rect">
            <a:avLst/>
          </a:prstGeom>
        </p:spPr>
      </p:pic>
      <p:pic>
        <p:nvPicPr>
          <p:cNvPr id="8" name="图片 7"/>
          <p:cNvPicPr>
            <a:picLocks noChangeAspect="1"/>
          </p:cNvPicPr>
          <p:nvPr/>
        </p:nvPicPr>
        <p:blipFill>
          <a:blip r:embed="rId2"/>
          <a:stretch>
            <a:fillRect/>
          </a:stretch>
        </p:blipFill>
        <p:spPr>
          <a:xfrm>
            <a:off x="980440" y="3140710"/>
            <a:ext cx="7290435" cy="2499360"/>
          </a:xfrm>
          <a:prstGeom prst="rect">
            <a:avLst/>
          </a:prstGeom>
        </p:spPr>
      </p:pic>
      <p:sp>
        <p:nvSpPr>
          <p:cNvPr id="9" name="椭圆形标注 8"/>
          <p:cNvSpPr/>
          <p:nvPr/>
        </p:nvSpPr>
        <p:spPr>
          <a:xfrm>
            <a:off x="827405" y="5875020"/>
            <a:ext cx="914400" cy="675005"/>
          </a:xfrm>
          <a:prstGeom prst="wedgeEllipseCallout">
            <a:avLst>
              <a:gd name="adj1" fmla="val 63333"/>
              <a:gd name="adj2" fmla="val -82079"/>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抽象定义</a:t>
            </a:r>
            <a:endParaRPr lang="zh-CN" altLang="en-US"/>
          </a:p>
        </p:txBody>
      </p:sp>
      <p:sp>
        <p:nvSpPr>
          <p:cNvPr id="10" name="椭圆形标注 9"/>
          <p:cNvSpPr/>
          <p:nvPr/>
        </p:nvSpPr>
        <p:spPr>
          <a:xfrm>
            <a:off x="1979930" y="5875020"/>
            <a:ext cx="914400" cy="675005"/>
          </a:xfrm>
          <a:prstGeom prst="wedgeEllipseCallout">
            <a:avLst>
              <a:gd name="adj1" fmla="val 5555"/>
              <a:gd name="adj2" fmla="val -79821"/>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多态实现</a:t>
            </a:r>
            <a:endParaRPr lang="zh-CN" altLang="en-US"/>
          </a:p>
        </p:txBody>
      </p:sp>
      <p:sp>
        <p:nvSpPr>
          <p:cNvPr id="11" name="椭圆形标注 10"/>
          <p:cNvSpPr/>
          <p:nvPr/>
        </p:nvSpPr>
        <p:spPr>
          <a:xfrm>
            <a:off x="2987675" y="5875020"/>
            <a:ext cx="914400" cy="675005"/>
          </a:xfrm>
          <a:prstGeom prst="wedgeEllipseCallout">
            <a:avLst>
              <a:gd name="adj1" fmla="val -36250"/>
              <a:gd name="adj2" fmla="val -80573"/>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继承迭代</a:t>
            </a:r>
            <a:endParaRPr lang="zh-CN" altLang="en-US"/>
          </a:p>
        </p:txBody>
      </p:sp>
      <p:sp>
        <p:nvSpPr>
          <p:cNvPr id="12" name="椭圆形标注 11"/>
          <p:cNvSpPr/>
          <p:nvPr/>
        </p:nvSpPr>
        <p:spPr>
          <a:xfrm>
            <a:off x="4932045" y="5805170"/>
            <a:ext cx="914400" cy="675005"/>
          </a:xfrm>
          <a:prstGeom prst="wedgeEllipseCallout">
            <a:avLst>
              <a:gd name="adj1" fmla="val -30138"/>
              <a:gd name="adj2" fmla="val -7003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封装调用</a:t>
            </a:r>
            <a:endParaRPr lang="zh-CN" altLang="en-US"/>
          </a:p>
        </p:txBody>
      </p:sp>
      <p:sp>
        <p:nvSpPr>
          <p:cNvPr id="13" name="矩形 12"/>
          <p:cNvSpPr/>
          <p:nvPr/>
        </p:nvSpPr>
        <p:spPr>
          <a:xfrm>
            <a:off x="1763395" y="3068955"/>
            <a:ext cx="432435" cy="25920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矩形 13"/>
          <p:cNvSpPr/>
          <p:nvPr/>
        </p:nvSpPr>
        <p:spPr>
          <a:xfrm>
            <a:off x="2267585" y="3068955"/>
            <a:ext cx="432435" cy="25920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a:off x="2771775" y="3068955"/>
            <a:ext cx="432435" cy="25920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4490085" y="3103245"/>
            <a:ext cx="812165" cy="255778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2853055"/>
            <a:ext cx="9144635" cy="1577975"/>
          </a:xfrm>
          <a:prstGeom prst="rect">
            <a:avLst/>
          </a:prstGeom>
          <a:solidFill>
            <a:srgbClr val="172A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a:sym typeface="+mn-ea"/>
              </a:rPr>
              <a:t>为什么要面向对象编程</a:t>
            </a:r>
            <a:endParaRPr lang="zh-CN" altLang="en-US" sz="4400" dirty="0">
              <a:solidFill>
                <a:srgbClr val="FFFFFF"/>
              </a:solidFill>
              <a:latin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轴控的定义</a:t>
            </a:r>
            <a:endParaRPr lang="zh-CN" altLang="en-US"/>
          </a:p>
        </p:txBody>
      </p:sp>
      <p:sp>
        <p:nvSpPr>
          <p:cNvPr id="5" name="文本框 4"/>
          <p:cNvSpPr txBox="1"/>
          <p:nvPr/>
        </p:nvSpPr>
        <p:spPr>
          <a:xfrm>
            <a:off x="1043305" y="4581525"/>
            <a:ext cx="3152140" cy="316230"/>
          </a:xfrm>
          <a:prstGeom prst="rect">
            <a:avLst/>
          </a:prstGeom>
          <a:noFill/>
        </p:spPr>
        <p:txBody>
          <a:bodyPr wrap="square" rtlCol="0">
            <a:noAutofit/>
          </a:bodyPr>
          <a:p>
            <a:r>
              <a:rPr lang="zh-CN" altLang="en-US"/>
              <a:t>只是</a:t>
            </a:r>
            <a:r>
              <a:rPr lang="en-US" altLang="zh-CN"/>
              <a:t>1</a:t>
            </a:r>
            <a:r>
              <a:rPr lang="zh-CN" altLang="en-US"/>
              <a:t>个轴的，应该如何写</a:t>
            </a:r>
            <a:br>
              <a:rPr lang="zh-CN" altLang="en-US"/>
            </a:br>
            <a:endParaRPr lang="zh-CN" altLang="en-US"/>
          </a:p>
        </p:txBody>
      </p:sp>
      <p:sp>
        <p:nvSpPr>
          <p:cNvPr id="6" name="文本框 5"/>
          <p:cNvSpPr txBox="1"/>
          <p:nvPr/>
        </p:nvSpPr>
        <p:spPr>
          <a:xfrm>
            <a:off x="1043305" y="5012690"/>
            <a:ext cx="3048000" cy="368300"/>
          </a:xfrm>
          <a:prstGeom prst="rect">
            <a:avLst/>
          </a:prstGeom>
          <a:noFill/>
        </p:spPr>
        <p:txBody>
          <a:bodyPr wrap="square" rtlCol="0">
            <a:spAutoFit/>
          </a:bodyPr>
          <a:p>
            <a:r>
              <a:rPr lang="zh-CN" altLang="en-US"/>
              <a:t>如果我要增加到</a:t>
            </a:r>
            <a:r>
              <a:rPr lang="en-US" altLang="zh-CN"/>
              <a:t>2</a:t>
            </a:r>
            <a:r>
              <a:rPr lang="zh-CN" altLang="en-US"/>
              <a:t>个轴呢</a:t>
            </a:r>
            <a:endParaRPr lang="zh-CN" altLang="en-US"/>
          </a:p>
        </p:txBody>
      </p:sp>
      <p:sp>
        <p:nvSpPr>
          <p:cNvPr id="7" name="文本框 6"/>
          <p:cNvSpPr txBox="1"/>
          <p:nvPr/>
        </p:nvSpPr>
        <p:spPr>
          <a:xfrm>
            <a:off x="1043305" y="5442585"/>
            <a:ext cx="3048000" cy="368300"/>
          </a:xfrm>
          <a:prstGeom prst="rect">
            <a:avLst/>
          </a:prstGeom>
          <a:noFill/>
        </p:spPr>
        <p:txBody>
          <a:bodyPr wrap="square" rtlCol="0">
            <a:spAutoFit/>
          </a:bodyPr>
          <a:p>
            <a:r>
              <a:rPr lang="zh-CN" altLang="en-US"/>
              <a:t>如果我要增加到</a:t>
            </a:r>
            <a:r>
              <a:rPr lang="en-US" altLang="zh-CN"/>
              <a:t>20</a:t>
            </a:r>
            <a:r>
              <a:rPr lang="zh-CN" altLang="en-US"/>
              <a:t>个轴呢</a:t>
            </a:r>
            <a:endParaRPr lang="zh-CN" altLang="en-US"/>
          </a:p>
        </p:txBody>
      </p:sp>
      <p:sp>
        <p:nvSpPr>
          <p:cNvPr id="3" name="文本框 2"/>
          <p:cNvSpPr txBox="1"/>
          <p:nvPr/>
        </p:nvSpPr>
        <p:spPr>
          <a:xfrm>
            <a:off x="971550" y="1196340"/>
            <a:ext cx="6995795" cy="2632710"/>
          </a:xfrm>
          <a:prstGeom prst="rect">
            <a:avLst/>
          </a:prstGeom>
          <a:noFill/>
        </p:spPr>
        <p:txBody>
          <a:bodyPr wrap="square" rtlCol="0">
            <a:noAutofit/>
          </a:bodyPr>
          <a:p>
            <a:r>
              <a:rPr lang="zh-CN" altLang="en-US" b="1"/>
              <a:t>功能定义</a:t>
            </a:r>
            <a:endParaRPr lang="zh-CN" altLang="en-US" b="1"/>
          </a:p>
          <a:p>
            <a:pPr marL="342900" indent="-342900">
              <a:buAutoNum type="arabicPeriod"/>
            </a:pPr>
            <a:r>
              <a:rPr lang="zh-CN" altLang="en-US"/>
              <a:t>参数配置：设置轴控制参数，如速度、加速度等参数。</a:t>
            </a:r>
            <a:endParaRPr lang="zh-CN" altLang="en-US"/>
          </a:p>
          <a:p>
            <a:pPr marL="342900" indent="-342900">
              <a:buAutoNum type="arabicPeriod"/>
            </a:pPr>
            <a:r>
              <a:rPr lang="zh-CN" altLang="en-US"/>
              <a:t>复位：复位操作，清除故障状态并恢复正常运行状态。</a:t>
            </a:r>
            <a:endParaRPr lang="zh-CN" altLang="en-US"/>
          </a:p>
          <a:p>
            <a:pPr marL="342900" indent="-342900">
              <a:buAutoNum type="arabicPeriod"/>
            </a:pPr>
            <a:r>
              <a:rPr lang="zh-CN" altLang="en-US"/>
              <a:t>上电使能：控制伺服使能，使电机处于激磁状态。</a:t>
            </a:r>
            <a:endParaRPr lang="zh-CN" altLang="en-US"/>
          </a:p>
          <a:p>
            <a:pPr marL="342900" indent="-342900">
              <a:buAutoNum type="arabicPeriod"/>
            </a:pPr>
            <a:r>
              <a:rPr lang="zh-CN" altLang="en-US"/>
              <a:t>点动：点动操作，使轴以设定的速度和方向进行短距离移动。</a:t>
            </a:r>
            <a:endParaRPr lang="zh-CN" altLang="en-US"/>
          </a:p>
          <a:p>
            <a:pPr marL="342900" indent="-342900">
              <a:buAutoNum type="arabicPeriod"/>
            </a:pPr>
            <a:r>
              <a:rPr lang="zh-CN" altLang="en-US"/>
              <a:t>绝对运动：绝对位置移动，将轴移动到指定的绝对位置。</a:t>
            </a:r>
            <a:endParaRPr lang="zh-CN" altLang="en-US"/>
          </a:p>
          <a:p>
            <a:pPr marL="342900" indent="-342900">
              <a:buAutoNum type="arabicPeriod"/>
            </a:pPr>
            <a:r>
              <a:rPr lang="zh-CN" altLang="en-US"/>
              <a:t>相对运动：相对位置移动，将轴从当前位置移动指定的距离。</a:t>
            </a:r>
            <a:endParaRPr lang="zh-CN" altLang="en-US"/>
          </a:p>
          <a:p>
            <a:pPr marL="342900" indent="-342900">
              <a:buAutoNum type="arabicPeriod"/>
            </a:pPr>
            <a:r>
              <a:rPr lang="zh-CN" altLang="en-US"/>
              <a:t>停止：立刻停止当前运动。</a:t>
            </a:r>
            <a:endParaRPr lang="zh-CN" altLang="en-US"/>
          </a:p>
          <a:p>
            <a:pPr marL="342900" indent="-342900">
              <a:buAutoNum type="arabicPeriod"/>
            </a:pPr>
            <a:r>
              <a:rPr lang="en-US" altLang="zh-CN"/>
              <a:t>......</a:t>
            </a:r>
            <a:endParaRPr lang="zh-CN" altLang="en-US"/>
          </a:p>
          <a:p>
            <a:endParaRPr lang="zh-CN" altLang="en-US"/>
          </a:p>
          <a:p>
            <a:endParaRPr lang="zh-CN" altLang="en-US"/>
          </a:p>
        </p:txBody>
      </p:sp>
      <p:sp>
        <p:nvSpPr>
          <p:cNvPr id="9" name="文本框 8"/>
          <p:cNvSpPr txBox="1"/>
          <p:nvPr/>
        </p:nvSpPr>
        <p:spPr>
          <a:xfrm>
            <a:off x="6516370" y="4451985"/>
            <a:ext cx="1563370" cy="1276350"/>
          </a:xfrm>
          <a:prstGeom prst="rect">
            <a:avLst/>
          </a:prstGeom>
          <a:noFill/>
        </p:spPr>
        <p:txBody>
          <a:bodyPr wrap="square" rtlCol="0">
            <a:noAutofit/>
          </a:bodyPr>
          <a:p>
            <a:r>
              <a:rPr lang="zh-CN" altLang="en-US">
                <a:sym typeface="+mn-ea"/>
              </a:rPr>
              <a:t>代码要求</a:t>
            </a:r>
            <a:endParaRPr lang="zh-CN" altLang="en-US"/>
          </a:p>
          <a:p>
            <a:r>
              <a:rPr lang="zh-CN" altLang="en-US">
                <a:sym typeface="+mn-ea"/>
              </a:rPr>
              <a:t>可读性</a:t>
            </a:r>
            <a:endParaRPr lang="zh-CN" altLang="en-US"/>
          </a:p>
          <a:p>
            <a:r>
              <a:rPr lang="zh-CN" altLang="en-US">
                <a:sym typeface="+mn-ea"/>
              </a:rPr>
              <a:t>可维护性</a:t>
            </a:r>
            <a:endParaRPr lang="zh-CN" altLang="en-US"/>
          </a:p>
          <a:p>
            <a:r>
              <a:rPr lang="zh-CN" altLang="en-US">
                <a:sym typeface="+mn-ea"/>
              </a:rPr>
              <a:t>可扩展性</a:t>
            </a:r>
            <a:endParaRPr lang="zh-CN" altLang="en-US"/>
          </a:p>
          <a:p>
            <a:endParaRPr lang="zh-CN" altLang="en-US"/>
          </a:p>
        </p:txBody>
      </p:sp>
      <p:pic>
        <p:nvPicPr>
          <p:cNvPr id="11" name="图片 10"/>
          <p:cNvPicPr>
            <a:picLocks noChangeAspect="1"/>
          </p:cNvPicPr>
          <p:nvPr/>
        </p:nvPicPr>
        <p:blipFill>
          <a:blip r:embed="rId1"/>
          <a:stretch>
            <a:fillRect/>
          </a:stretch>
        </p:blipFill>
        <p:spPr>
          <a:xfrm>
            <a:off x="1115695" y="3964940"/>
            <a:ext cx="628650" cy="558800"/>
          </a:xfrm>
          <a:prstGeom prst="rect">
            <a:avLst/>
          </a:prstGeom>
        </p:spPr>
      </p:pic>
      <p:pic>
        <p:nvPicPr>
          <p:cNvPr id="12" name="图片 11"/>
          <p:cNvPicPr>
            <a:picLocks noChangeAspect="1"/>
          </p:cNvPicPr>
          <p:nvPr/>
        </p:nvPicPr>
        <p:blipFill>
          <a:blip r:embed="rId2"/>
          <a:stretch>
            <a:fillRect/>
          </a:stretch>
        </p:blipFill>
        <p:spPr>
          <a:xfrm>
            <a:off x="4932045" y="4809490"/>
            <a:ext cx="635000" cy="571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三种模式核心定义</a:t>
            </a:r>
            <a:endParaRPr lang="zh-CN" altLang="en-US"/>
          </a:p>
        </p:txBody>
      </p:sp>
      <p:sp>
        <p:nvSpPr>
          <p:cNvPr id="4" name="文本框 3"/>
          <p:cNvSpPr txBox="1"/>
          <p:nvPr/>
        </p:nvSpPr>
        <p:spPr>
          <a:xfrm>
            <a:off x="478155" y="1417955"/>
            <a:ext cx="8109585" cy="4924425"/>
          </a:xfrm>
          <a:prstGeom prst="rect">
            <a:avLst/>
          </a:prstGeom>
          <a:noFill/>
        </p:spPr>
        <p:txBody>
          <a:bodyPr wrap="square" rtlCol="0">
            <a:noAutofit/>
          </a:bodyPr>
          <a:p>
            <a:r>
              <a:rPr lang="zh-CN" altLang="en-US" sz="1600"/>
              <a:t>模式1：单类条件分支</a:t>
            </a:r>
            <a:endParaRPr lang="zh-CN" altLang="en-US" sz="1600"/>
          </a:p>
          <a:p>
            <a:r>
              <a:rPr lang="zh-CN" altLang="en-US" sz="1600"/>
              <a:t>所有轴逻辑集中在 FB_AxisControl：</a:t>
            </a:r>
            <a:r>
              <a:rPr lang="zh-CN" altLang="en-US" sz="1600">
                <a:sym typeface="+mn-ea"/>
              </a:rPr>
              <a:t>通过 if/else 区分不同轴类型</a:t>
            </a:r>
            <a:endParaRPr lang="zh-CN" altLang="en-US" sz="1600"/>
          </a:p>
          <a:p>
            <a:endParaRPr lang="zh-CN" altLang="en-US" sz="1600"/>
          </a:p>
          <a:p>
            <a:endParaRPr lang="zh-CN" altLang="en-US" sz="1600"/>
          </a:p>
          <a:p>
            <a:endParaRPr lang="zh-CN" altLang="en-US" sz="1600"/>
          </a:p>
          <a:p>
            <a:endParaRPr lang="zh-CN" altLang="en-US" sz="1600"/>
          </a:p>
          <a:p>
            <a:endParaRPr lang="zh-CN" altLang="en-US" sz="1600"/>
          </a:p>
          <a:p>
            <a:r>
              <a:rPr lang="zh-CN" altLang="en-US" sz="1600"/>
              <a:t>模式2：多独立类（面向过程）：</a:t>
            </a:r>
            <a:r>
              <a:rPr lang="zh-CN" altLang="en-US" sz="1600">
                <a:sym typeface="+mn-ea"/>
              </a:rPr>
              <a:t>每个轴独立实现（无继承/接口）</a:t>
            </a:r>
            <a:endParaRPr lang="zh-CN" altLang="en-US" sz="1600"/>
          </a:p>
          <a:p>
            <a:r>
              <a:rPr lang="zh-CN" altLang="en-US" sz="1600"/>
              <a:t> </a:t>
            </a:r>
            <a:endParaRPr lang="zh-CN" altLang="en-US" sz="1600"/>
          </a:p>
          <a:p>
            <a:r>
              <a:rPr lang="zh-CN" altLang="en-US" sz="1600"/>
              <a:t> </a:t>
            </a:r>
            <a:endParaRPr lang="zh-CN" altLang="en-US" sz="1600"/>
          </a:p>
          <a:p>
            <a:endParaRPr lang="zh-CN" altLang="en-US" sz="1600"/>
          </a:p>
          <a:p>
            <a:endParaRPr lang="zh-CN" altLang="en-US" sz="1600"/>
          </a:p>
          <a:p>
            <a:r>
              <a:rPr lang="zh-CN" altLang="en-US" sz="1600"/>
              <a:t>模式3：面向对象（继承+多态）</a:t>
            </a:r>
            <a:r>
              <a:rPr lang="en-US" altLang="zh-CN" sz="1600"/>
              <a:t>:</a:t>
            </a:r>
            <a:r>
              <a:rPr lang="zh-CN" altLang="en-US" sz="1600">
                <a:sym typeface="+mn-ea"/>
              </a:rPr>
              <a:t>基类 FB_AxisBase 统一接口，子类差异化实现</a:t>
            </a:r>
            <a:endParaRPr lang="zh-CN" altLang="en-US" sz="1600"/>
          </a:p>
          <a:p>
            <a:endParaRPr lang="zh-CN" altLang="en-US" sz="1600"/>
          </a:p>
        </p:txBody>
      </p:sp>
      <p:sp>
        <p:nvSpPr>
          <p:cNvPr id="5" name="文本框 4"/>
          <p:cNvSpPr txBox="1"/>
          <p:nvPr/>
        </p:nvSpPr>
        <p:spPr>
          <a:xfrm>
            <a:off x="615950" y="1988820"/>
            <a:ext cx="3602355" cy="812800"/>
          </a:xfrm>
          <a:prstGeom prst="rect">
            <a:avLst/>
          </a:prstGeom>
          <a:solidFill>
            <a:schemeClr val="bg2">
              <a:lumMod val="20000"/>
              <a:lumOff val="80000"/>
            </a:schemeClr>
          </a:solidFill>
        </p:spPr>
        <p:txBody>
          <a:bodyPr wrap="square" rtlCol="0">
            <a:noAutofit/>
          </a:bodyPr>
          <a:p>
            <a:r>
              <a:rPr lang="zh-CN" altLang="en-US" sz="1200">
                <a:sym typeface="+mn-ea"/>
              </a:rPr>
              <a:t>FB_AxisControl:  </a:t>
            </a:r>
            <a:endParaRPr lang="zh-CN" altLang="en-US" sz="1200"/>
          </a:p>
          <a:p>
            <a:r>
              <a:rPr lang="zh-CN" altLang="en-US" sz="1200">
                <a:sym typeface="+mn-ea"/>
              </a:rPr>
              <a:t>     M_MoveAbs(axis_type):  </a:t>
            </a:r>
            <a:endParaRPr lang="zh-CN" altLang="en-US" sz="1200"/>
          </a:p>
          <a:p>
            <a:r>
              <a:rPr lang="zh-CN" altLang="en-US" sz="1200">
                <a:sym typeface="+mn-ea"/>
              </a:rPr>
              <a:t>        if axis_type == "INO": ...  </a:t>
            </a:r>
            <a:endParaRPr lang="zh-CN" altLang="en-US" sz="1200"/>
          </a:p>
          <a:p>
            <a:r>
              <a:rPr lang="zh-CN" altLang="en-US" sz="1200">
                <a:sym typeface="+mn-ea"/>
              </a:rPr>
              <a:t>        elif axis_type == "PAN": ...  </a:t>
            </a:r>
            <a:endParaRPr lang="zh-CN" altLang="en-US" sz="1200">
              <a:sym typeface="+mn-ea"/>
            </a:endParaRPr>
          </a:p>
        </p:txBody>
      </p:sp>
      <p:sp>
        <p:nvSpPr>
          <p:cNvPr id="6" name="文本框 5"/>
          <p:cNvSpPr txBox="1"/>
          <p:nvPr/>
        </p:nvSpPr>
        <p:spPr>
          <a:xfrm>
            <a:off x="609600" y="3400425"/>
            <a:ext cx="3602355" cy="842645"/>
          </a:xfrm>
          <a:prstGeom prst="rect">
            <a:avLst/>
          </a:prstGeom>
          <a:solidFill>
            <a:schemeClr val="bg2">
              <a:lumMod val="20000"/>
              <a:lumOff val="80000"/>
            </a:schemeClr>
          </a:solidFill>
        </p:spPr>
        <p:txBody>
          <a:bodyPr wrap="square" rtlCol="0">
            <a:noAutofit/>
          </a:bodyPr>
          <a:p>
            <a:r>
              <a:rPr lang="zh-CN" altLang="en-US" sz="1200">
                <a:sym typeface="+mn-ea"/>
              </a:rPr>
              <a:t>FB_Axis_Ino:  </a:t>
            </a:r>
            <a:endParaRPr lang="zh-CN" altLang="en-US" sz="1200"/>
          </a:p>
          <a:p>
            <a:r>
              <a:rPr lang="zh-CN" altLang="en-US" sz="1200">
                <a:sym typeface="+mn-ea"/>
              </a:rPr>
              <a:t>   M_MoveAbs(): ...  </a:t>
            </a:r>
            <a:endParaRPr lang="zh-CN" altLang="en-US" sz="1200"/>
          </a:p>
          <a:p>
            <a:r>
              <a:rPr lang="zh-CN" altLang="en-US" sz="1200">
                <a:sym typeface="+mn-ea"/>
              </a:rPr>
              <a:t>FB_Axis_Pan:  </a:t>
            </a:r>
            <a:endParaRPr lang="zh-CN" altLang="en-US" sz="1200"/>
          </a:p>
          <a:p>
            <a:r>
              <a:rPr lang="zh-CN" altLang="en-US" sz="1200">
                <a:sym typeface="+mn-ea"/>
              </a:rPr>
              <a:t>   M_MoveAbs(): ...</a:t>
            </a:r>
            <a:r>
              <a:rPr lang="zh-CN" altLang="en-US" sz="1200">
                <a:sym typeface="+mn-ea"/>
              </a:rPr>
              <a:t> </a:t>
            </a:r>
            <a:endParaRPr lang="zh-CN" altLang="en-US" sz="1200">
              <a:sym typeface="+mn-ea"/>
            </a:endParaRPr>
          </a:p>
        </p:txBody>
      </p:sp>
      <p:sp>
        <p:nvSpPr>
          <p:cNvPr id="7" name="文本框 6"/>
          <p:cNvSpPr txBox="1"/>
          <p:nvPr/>
        </p:nvSpPr>
        <p:spPr>
          <a:xfrm>
            <a:off x="615950" y="4653280"/>
            <a:ext cx="3602355" cy="842645"/>
          </a:xfrm>
          <a:prstGeom prst="rect">
            <a:avLst/>
          </a:prstGeom>
          <a:solidFill>
            <a:schemeClr val="bg2">
              <a:lumMod val="20000"/>
              <a:lumOff val="80000"/>
            </a:schemeClr>
          </a:solidFill>
        </p:spPr>
        <p:txBody>
          <a:bodyPr wrap="square" rtlCol="0">
            <a:noAutofit/>
          </a:bodyPr>
          <a:p>
            <a:r>
              <a:rPr lang="zh-CN" altLang="en-US" sz="1200">
                <a:sym typeface="+mn-ea"/>
              </a:rPr>
              <a:t>FB_AxisBase:  </a:t>
            </a:r>
            <a:endParaRPr lang="zh-CN" altLang="en-US" sz="1200"/>
          </a:p>
          <a:p>
            <a:r>
              <a:rPr lang="zh-CN" altLang="en-US" sz="1200">
                <a:sym typeface="+mn-ea"/>
              </a:rPr>
              <a:t>   M_MoveAbs(): ...  </a:t>
            </a:r>
            <a:endParaRPr lang="zh-CN" altLang="en-US" sz="1200"/>
          </a:p>
          <a:p>
            <a:r>
              <a:rPr lang="zh-CN" altLang="en-US" sz="1200">
                <a:sym typeface="+mn-ea"/>
              </a:rPr>
              <a:t>FB_Axis_Ino</a:t>
            </a:r>
            <a:r>
              <a:rPr lang="en-US" altLang="zh-CN" sz="1200">
                <a:sym typeface="+mn-ea"/>
              </a:rPr>
              <a:t> extends </a:t>
            </a:r>
            <a:r>
              <a:rPr lang="zh-CN" altLang="en-US" sz="1200">
                <a:sym typeface="+mn-ea"/>
              </a:rPr>
              <a:t>FB_AxisBase:</a:t>
            </a:r>
            <a:endParaRPr lang="zh-CN" altLang="en-US" sz="1200"/>
          </a:p>
          <a:p>
            <a:r>
              <a:rPr lang="zh-CN" altLang="en-US" sz="1200">
                <a:sym typeface="+mn-ea"/>
              </a:rPr>
              <a:t>FB_Axis_Pan</a:t>
            </a:r>
            <a:r>
              <a:rPr lang="en-US" altLang="zh-CN" sz="1200">
                <a:sym typeface="+mn-ea"/>
              </a:rPr>
              <a:t> extends </a:t>
            </a:r>
            <a:r>
              <a:rPr lang="zh-CN" altLang="en-US" sz="1200">
                <a:sym typeface="+mn-ea"/>
              </a:rPr>
              <a:t>FB_AxisBase:</a:t>
            </a:r>
            <a:endParaRPr lang="zh-CN" altLang="en-US" sz="120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三种模式核心定义</a:t>
            </a:r>
            <a:endParaRPr lang="zh-CN" altLang="en-US"/>
          </a:p>
        </p:txBody>
      </p:sp>
      <p:pic>
        <p:nvPicPr>
          <p:cNvPr id="4" name="图片 3"/>
          <p:cNvPicPr>
            <a:picLocks noChangeAspect="1"/>
          </p:cNvPicPr>
          <p:nvPr/>
        </p:nvPicPr>
        <p:blipFill>
          <a:blip r:embed="rId1"/>
          <a:stretch>
            <a:fillRect/>
          </a:stretch>
        </p:blipFill>
        <p:spPr>
          <a:xfrm>
            <a:off x="2339975" y="1417955"/>
            <a:ext cx="2559050" cy="4171950"/>
          </a:xfrm>
          <a:prstGeom prst="rect">
            <a:avLst/>
          </a:prstGeom>
        </p:spPr>
      </p:pic>
      <p:pic>
        <p:nvPicPr>
          <p:cNvPr id="5" name="图片 4"/>
          <p:cNvPicPr>
            <a:picLocks noChangeAspect="1"/>
          </p:cNvPicPr>
          <p:nvPr/>
        </p:nvPicPr>
        <p:blipFill>
          <a:blip r:embed="rId2"/>
          <a:stretch>
            <a:fillRect/>
          </a:stretch>
        </p:blipFill>
        <p:spPr>
          <a:xfrm>
            <a:off x="107950" y="1412875"/>
            <a:ext cx="2191385" cy="2646680"/>
          </a:xfrm>
          <a:prstGeom prst="rect">
            <a:avLst/>
          </a:prstGeom>
        </p:spPr>
      </p:pic>
      <p:pic>
        <p:nvPicPr>
          <p:cNvPr id="6" name="内容占位符 5"/>
          <p:cNvPicPr>
            <a:picLocks noChangeAspect="1"/>
          </p:cNvPicPr>
          <p:nvPr>
            <p:ph idx="4294967295"/>
          </p:nvPr>
        </p:nvPicPr>
        <p:blipFill>
          <a:blip r:embed="rId3"/>
          <a:stretch>
            <a:fillRect/>
          </a:stretch>
        </p:blipFill>
        <p:spPr>
          <a:xfrm>
            <a:off x="4970780" y="1484630"/>
            <a:ext cx="4173220" cy="2764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目录</a:t>
            </a:r>
            <a:endParaRPr lang="zh-CN" altLang="en-US"/>
          </a:p>
        </p:txBody>
      </p:sp>
      <p:sp>
        <p:nvSpPr>
          <p:cNvPr id="4" name="文本框 3"/>
          <p:cNvSpPr txBox="1"/>
          <p:nvPr/>
        </p:nvSpPr>
        <p:spPr>
          <a:xfrm>
            <a:off x="539750" y="1125220"/>
            <a:ext cx="4564380" cy="4963795"/>
          </a:xfrm>
          <a:prstGeom prst="rect">
            <a:avLst/>
          </a:prstGeom>
          <a:noFill/>
        </p:spPr>
        <p:txBody>
          <a:bodyPr wrap="square" rtlCol="0" anchor="t">
            <a:noAutofit/>
          </a:bodyPr>
          <a:p>
            <a:pPr marL="285750" indent="-285750">
              <a:lnSpc>
                <a:spcPct val="110000"/>
              </a:lnSpc>
              <a:buFont typeface="Wingdings" panose="05000000000000000000" charset="0"/>
              <a:buChar char="l"/>
            </a:pPr>
            <a:r>
              <a:rPr lang="en-US" altLang="zh-CN" b="1">
                <a:latin typeface="微软雅黑" panose="020B0503020204020204" charset="-122"/>
                <a:ea typeface="微软雅黑" panose="020B0503020204020204" charset="-122"/>
                <a:cs typeface="微软雅黑" panose="020B0503020204020204" charset="-122"/>
                <a:sym typeface="+mn-ea"/>
              </a:rPr>
              <a:t>1</a:t>
            </a:r>
            <a:r>
              <a:rPr lang="zh-CN" altLang="en-US" b="1">
                <a:latin typeface="微软雅黑" panose="020B0503020204020204" charset="-122"/>
                <a:ea typeface="微软雅黑" panose="020B0503020204020204" charset="-122"/>
                <a:cs typeface="微软雅黑" panose="020B0503020204020204" charset="-122"/>
                <a:sym typeface="+mn-ea"/>
              </a:rPr>
              <a:t>、面向对象介绍</a:t>
            </a:r>
            <a:endParaRPr lang="zh-CN" altLang="en-US" b="1">
              <a:latin typeface="微软雅黑" panose="020B0503020204020204" charset="-122"/>
              <a:ea typeface="微软雅黑" panose="020B0503020204020204" charset="-122"/>
              <a:cs typeface="微软雅黑" panose="020B0503020204020204" charset="-122"/>
            </a:endParaRPr>
          </a:p>
          <a:p>
            <a:pPr indent="539750" fontAlgn="auto">
              <a:lnSpc>
                <a:spcPct val="100000"/>
              </a:lnSpc>
              <a:buFont typeface="Wingdings" panose="05000000000000000000" charset="0"/>
              <a:buNone/>
            </a:pPr>
            <a:r>
              <a:rPr lang="en-US" altLang="zh-CN">
                <a:latin typeface="微软雅黑" panose="020B0503020204020204" charset="-122"/>
                <a:ea typeface="微软雅黑" panose="020B0503020204020204" charset="-122"/>
                <a:cs typeface="微软雅黑" panose="020B0503020204020204" charset="-122"/>
                <a:sym typeface="+mn-ea"/>
              </a:rPr>
              <a:t>1.1</a:t>
            </a:r>
            <a:r>
              <a:rPr lang="zh-CN" altLang="en-US">
                <a:latin typeface="微软雅黑" panose="020B0503020204020204" charset="-122"/>
                <a:ea typeface="微软雅黑" panose="020B0503020204020204" charset="-122"/>
                <a:cs typeface="微软雅黑" panose="020B0503020204020204" charset="-122"/>
                <a:sym typeface="+mn-ea"/>
              </a:rPr>
              <a:t>、封装</a:t>
            </a:r>
            <a:endParaRPr lang="zh-CN" altLang="en-US">
              <a:latin typeface="微软雅黑" panose="020B0503020204020204" charset="-122"/>
              <a:ea typeface="微软雅黑" panose="020B0503020204020204" charset="-122"/>
              <a:cs typeface="微软雅黑" panose="020B0503020204020204" charset="-122"/>
              <a:sym typeface="+mn-ea"/>
            </a:endParaRPr>
          </a:p>
          <a:p>
            <a:pPr indent="539750" fontAlgn="auto">
              <a:lnSpc>
                <a:spcPct val="100000"/>
              </a:lnSpc>
              <a:buFont typeface="Wingdings" panose="05000000000000000000" charset="0"/>
              <a:buNone/>
            </a:pPr>
            <a:r>
              <a:rPr lang="en-US" altLang="zh-CN">
                <a:latin typeface="微软雅黑" panose="020B0503020204020204" charset="-122"/>
                <a:ea typeface="微软雅黑" panose="020B0503020204020204" charset="-122"/>
                <a:cs typeface="微软雅黑" panose="020B0503020204020204" charset="-122"/>
                <a:sym typeface="+mn-ea"/>
              </a:rPr>
              <a:t>1.2</a:t>
            </a:r>
            <a:r>
              <a:rPr lang="zh-CN" altLang="en-US">
                <a:latin typeface="微软雅黑" panose="020B0503020204020204" charset="-122"/>
                <a:ea typeface="微软雅黑" panose="020B0503020204020204" charset="-122"/>
                <a:cs typeface="微软雅黑" panose="020B0503020204020204" charset="-122"/>
                <a:sym typeface="+mn-ea"/>
              </a:rPr>
              <a:t>、继承</a:t>
            </a:r>
            <a:endParaRPr lang="zh-CN" altLang="en-US">
              <a:latin typeface="微软雅黑" panose="020B0503020204020204" charset="-122"/>
              <a:ea typeface="微软雅黑" panose="020B0503020204020204" charset="-122"/>
              <a:cs typeface="微软雅黑" panose="020B0503020204020204" charset="-122"/>
              <a:sym typeface="+mn-ea"/>
            </a:endParaRPr>
          </a:p>
          <a:p>
            <a:pPr indent="539750" fontAlgn="auto">
              <a:lnSpc>
                <a:spcPct val="100000"/>
              </a:lnSpc>
              <a:buFont typeface="Wingdings" panose="05000000000000000000" charset="0"/>
              <a:buNone/>
            </a:pPr>
            <a:r>
              <a:rPr lang="en-US" altLang="zh-CN">
                <a:latin typeface="微软雅黑" panose="020B0503020204020204" charset="-122"/>
                <a:ea typeface="微软雅黑" panose="020B0503020204020204" charset="-122"/>
                <a:cs typeface="微软雅黑" panose="020B0503020204020204" charset="-122"/>
                <a:sym typeface="+mn-ea"/>
              </a:rPr>
              <a:t>1.3</a:t>
            </a:r>
            <a:r>
              <a:rPr lang="zh-CN" altLang="en-US">
                <a:latin typeface="微软雅黑" panose="020B0503020204020204" charset="-122"/>
                <a:ea typeface="微软雅黑" panose="020B0503020204020204" charset="-122"/>
                <a:cs typeface="微软雅黑" panose="020B0503020204020204" charset="-122"/>
                <a:sym typeface="+mn-ea"/>
              </a:rPr>
              <a:t>、多态</a:t>
            </a:r>
            <a:endParaRPr lang="zh-CN" altLang="en-US">
              <a:latin typeface="微软雅黑" panose="020B0503020204020204" charset="-122"/>
              <a:ea typeface="微软雅黑" panose="020B0503020204020204" charset="-122"/>
              <a:cs typeface="微软雅黑" panose="020B0503020204020204" charset="-122"/>
              <a:sym typeface="+mn-ea"/>
            </a:endParaRPr>
          </a:p>
          <a:p>
            <a:pPr indent="539750" fontAlgn="auto">
              <a:lnSpc>
                <a:spcPct val="100000"/>
              </a:lnSpc>
              <a:buFont typeface="Wingdings" panose="05000000000000000000" charset="0"/>
              <a:buNone/>
            </a:pPr>
            <a:r>
              <a:rPr lang="en-US" altLang="zh-CN">
                <a:latin typeface="微软雅黑" panose="020B0503020204020204" charset="-122"/>
                <a:ea typeface="微软雅黑" panose="020B0503020204020204" charset="-122"/>
                <a:cs typeface="微软雅黑" panose="020B0503020204020204" charset="-122"/>
                <a:sym typeface="+mn-ea"/>
              </a:rPr>
              <a:t>1.4</a:t>
            </a:r>
            <a:r>
              <a:rPr lang="zh-CN" altLang="en-US">
                <a:latin typeface="微软雅黑" panose="020B0503020204020204" charset="-122"/>
                <a:ea typeface="微软雅黑" panose="020B0503020204020204" charset="-122"/>
                <a:cs typeface="微软雅黑" panose="020B0503020204020204" charset="-122"/>
                <a:sym typeface="+mn-ea"/>
              </a:rPr>
              <a:t>、抽象</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nSpc>
                <a:spcPct val="160000"/>
              </a:lnSpc>
              <a:buFont typeface="Wingdings" panose="05000000000000000000" charset="0"/>
              <a:buChar char="l"/>
            </a:pPr>
            <a:r>
              <a:rPr lang="en-US" altLang="zh-CN" b="1">
                <a:latin typeface="微软雅黑" panose="020B0503020204020204" charset="-122"/>
                <a:ea typeface="微软雅黑" panose="020B0503020204020204" charset="-122"/>
                <a:cs typeface="微软雅黑" panose="020B0503020204020204" charset="-122"/>
                <a:sym typeface="+mn-ea"/>
              </a:rPr>
              <a:t>2</a:t>
            </a:r>
            <a:r>
              <a:rPr lang="zh-CN" altLang="en-US" b="1">
                <a:latin typeface="微软雅黑" panose="020B0503020204020204" charset="-122"/>
                <a:ea typeface="微软雅黑" panose="020B0503020204020204" charset="-122"/>
                <a:cs typeface="微软雅黑" panose="020B0503020204020204" charset="-122"/>
                <a:sym typeface="+mn-ea"/>
              </a:rPr>
              <a:t>、面向对象在机械上如何体现</a:t>
            </a:r>
            <a:endParaRPr lang="zh-CN" altLang="en-US" b="1">
              <a:latin typeface="微软雅黑" panose="020B0503020204020204" charset="-122"/>
              <a:ea typeface="微软雅黑" panose="020B0503020204020204" charset="-122"/>
              <a:cs typeface="微软雅黑" panose="020B0503020204020204" charset="-122"/>
            </a:endParaRPr>
          </a:p>
          <a:p>
            <a:pPr indent="539750" fontAlgn="auto">
              <a:lnSpc>
                <a:spcPct val="110000"/>
              </a:lnSpc>
              <a:buFont typeface="Wingdings" panose="05000000000000000000" charset="0"/>
              <a:buNone/>
            </a:pPr>
            <a:r>
              <a:rPr lang="en-US" altLang="zh-CN">
                <a:latin typeface="微软雅黑" panose="020B0503020204020204" charset="-122"/>
                <a:ea typeface="微软雅黑" panose="020B0503020204020204" charset="-122"/>
                <a:cs typeface="微软雅黑" panose="020B0503020204020204" charset="-122"/>
                <a:sym typeface="+mn-ea"/>
              </a:rPr>
              <a:t>2.1</a:t>
            </a:r>
            <a:r>
              <a:rPr lang="zh-CN" altLang="en-US">
                <a:latin typeface="微软雅黑" panose="020B0503020204020204" charset="-122"/>
                <a:ea typeface="微软雅黑" panose="020B0503020204020204" charset="-122"/>
                <a:cs typeface="微软雅黑" panose="020B0503020204020204" charset="-122"/>
                <a:sym typeface="+mn-ea"/>
              </a:rPr>
              <a:t>、封装</a:t>
            </a:r>
            <a:endParaRPr lang="zh-CN" altLang="en-US">
              <a:latin typeface="微软雅黑" panose="020B0503020204020204" charset="-122"/>
              <a:ea typeface="微软雅黑" panose="020B0503020204020204" charset="-122"/>
              <a:cs typeface="微软雅黑" panose="020B0503020204020204" charset="-122"/>
              <a:sym typeface="+mn-ea"/>
            </a:endParaRPr>
          </a:p>
          <a:p>
            <a:pPr indent="539750" fontAlgn="auto">
              <a:lnSpc>
                <a:spcPct val="110000"/>
              </a:lnSpc>
              <a:buFont typeface="Wingdings" panose="05000000000000000000" charset="0"/>
              <a:buNone/>
            </a:pPr>
            <a:r>
              <a:rPr lang="en-US" altLang="zh-CN">
                <a:latin typeface="微软雅黑" panose="020B0503020204020204" charset="-122"/>
                <a:ea typeface="微软雅黑" panose="020B0503020204020204" charset="-122"/>
                <a:cs typeface="微软雅黑" panose="020B0503020204020204" charset="-122"/>
                <a:sym typeface="+mn-ea"/>
              </a:rPr>
              <a:t>2.2</a:t>
            </a:r>
            <a:r>
              <a:rPr lang="zh-CN" altLang="en-US">
                <a:latin typeface="微软雅黑" panose="020B0503020204020204" charset="-122"/>
                <a:ea typeface="微软雅黑" panose="020B0503020204020204" charset="-122"/>
                <a:cs typeface="微软雅黑" panose="020B0503020204020204" charset="-122"/>
                <a:sym typeface="+mn-ea"/>
              </a:rPr>
              <a:t>、继承</a:t>
            </a:r>
            <a:endParaRPr lang="zh-CN" altLang="en-US">
              <a:latin typeface="微软雅黑" panose="020B0503020204020204" charset="-122"/>
              <a:ea typeface="微软雅黑" panose="020B0503020204020204" charset="-122"/>
              <a:cs typeface="微软雅黑" panose="020B0503020204020204" charset="-122"/>
              <a:sym typeface="+mn-ea"/>
            </a:endParaRPr>
          </a:p>
          <a:p>
            <a:pPr indent="539750" fontAlgn="auto">
              <a:lnSpc>
                <a:spcPct val="110000"/>
              </a:lnSpc>
              <a:buFont typeface="Wingdings" panose="05000000000000000000" charset="0"/>
              <a:buNone/>
            </a:pPr>
            <a:r>
              <a:rPr lang="en-US" altLang="zh-CN">
                <a:latin typeface="微软雅黑" panose="020B0503020204020204" charset="-122"/>
                <a:ea typeface="微软雅黑" panose="020B0503020204020204" charset="-122"/>
                <a:cs typeface="微软雅黑" panose="020B0503020204020204" charset="-122"/>
                <a:sym typeface="+mn-ea"/>
              </a:rPr>
              <a:t>2.3</a:t>
            </a:r>
            <a:r>
              <a:rPr lang="zh-CN" altLang="en-US">
                <a:latin typeface="微软雅黑" panose="020B0503020204020204" charset="-122"/>
                <a:ea typeface="微软雅黑" panose="020B0503020204020204" charset="-122"/>
                <a:cs typeface="微软雅黑" panose="020B0503020204020204" charset="-122"/>
                <a:sym typeface="+mn-ea"/>
              </a:rPr>
              <a:t>、</a:t>
            </a:r>
            <a:r>
              <a:rPr lang="zh-CN">
                <a:latin typeface="微软雅黑" panose="020B0503020204020204" charset="-122"/>
                <a:ea typeface="微软雅黑" panose="020B0503020204020204" charset="-122"/>
                <a:cs typeface="微软雅黑" panose="020B0503020204020204" charset="-122"/>
                <a:sym typeface="+mn-ea"/>
              </a:rPr>
              <a:t>多态</a:t>
            </a:r>
            <a:endParaRPr lang="zh-CN" altLang="en-US">
              <a:latin typeface="微软雅黑" panose="020B0503020204020204" charset="-122"/>
              <a:ea typeface="微软雅黑" panose="020B0503020204020204" charset="-122"/>
              <a:cs typeface="微软雅黑" panose="020B0503020204020204" charset="-122"/>
              <a:sym typeface="+mn-ea"/>
            </a:endParaRPr>
          </a:p>
          <a:p>
            <a:pPr indent="539750" fontAlgn="auto">
              <a:lnSpc>
                <a:spcPct val="110000"/>
              </a:lnSpc>
              <a:buFont typeface="Wingdings" panose="05000000000000000000" charset="0"/>
              <a:buNone/>
            </a:pPr>
            <a:r>
              <a:rPr lang="en-US" altLang="zh-CN">
                <a:latin typeface="微软雅黑" panose="020B0503020204020204" charset="-122"/>
                <a:ea typeface="微软雅黑" panose="020B0503020204020204" charset="-122"/>
                <a:cs typeface="微软雅黑" panose="020B0503020204020204" charset="-122"/>
                <a:sym typeface="+mn-ea"/>
              </a:rPr>
              <a:t>2.4</a:t>
            </a:r>
            <a:r>
              <a:rPr lang="zh-CN" altLang="en-US">
                <a:latin typeface="微软雅黑" panose="020B0503020204020204" charset="-122"/>
                <a:ea typeface="微软雅黑" panose="020B0503020204020204" charset="-122"/>
                <a:cs typeface="微软雅黑" panose="020B0503020204020204" charset="-122"/>
                <a:sym typeface="+mn-ea"/>
              </a:rPr>
              <a:t>、抽象</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l">
              <a:lnSpc>
                <a:spcPct val="160000"/>
              </a:lnSpc>
              <a:buClrTx/>
              <a:buSzTx/>
              <a:buFont typeface="Wingdings" panose="05000000000000000000" charset="0"/>
              <a:buChar char="l"/>
            </a:pPr>
            <a:r>
              <a:rPr lang="en-US" altLang="zh-CN" b="1">
                <a:latin typeface="微软雅黑" panose="020B0503020204020204" charset="-122"/>
                <a:ea typeface="微软雅黑" panose="020B0503020204020204" charset="-122"/>
                <a:cs typeface="微软雅黑" panose="020B0503020204020204" charset="-122"/>
                <a:sym typeface="+mn-ea"/>
              </a:rPr>
              <a:t>3、</a:t>
            </a:r>
            <a:r>
              <a:rPr lang="zh-CN" altLang="en-US" b="1">
                <a:latin typeface="微软雅黑" panose="020B0503020204020204" charset="-122"/>
                <a:ea typeface="微软雅黑" panose="020B0503020204020204" charset="-122"/>
                <a:cs typeface="微软雅黑" panose="020B0503020204020204" charset="-122"/>
                <a:sym typeface="+mn-ea"/>
              </a:rPr>
              <a:t>为什么要用面向对象编程</a:t>
            </a:r>
            <a:endParaRPr lang="en-US" altLang="zh-CN" b="1">
              <a:latin typeface="微软雅黑" panose="020B0503020204020204" charset="-122"/>
              <a:ea typeface="微软雅黑" panose="020B0503020204020204" charset="-122"/>
              <a:cs typeface="微软雅黑" panose="020B0503020204020204" charset="-122"/>
            </a:endParaRPr>
          </a:p>
          <a:p>
            <a:pPr indent="539750" fontAlgn="auto">
              <a:lnSpc>
                <a:spcPct val="110000"/>
              </a:lnSpc>
              <a:buFont typeface="Wingdings" panose="05000000000000000000" charset="0"/>
              <a:buNone/>
            </a:pPr>
            <a:r>
              <a:rPr lang="en-US" altLang="zh-CN">
                <a:latin typeface="微软雅黑" panose="020B0503020204020204" charset="-122"/>
                <a:ea typeface="微软雅黑" panose="020B0503020204020204" charset="-122"/>
                <a:cs typeface="微软雅黑" panose="020B0503020204020204" charset="-122"/>
                <a:sym typeface="+mn-ea"/>
              </a:rPr>
              <a:t>3.1</a:t>
            </a:r>
            <a:r>
              <a:rPr lang="zh-CN" altLang="en-US">
                <a:latin typeface="微软雅黑" panose="020B0503020204020204" charset="-122"/>
                <a:ea typeface="微软雅黑" panose="020B0503020204020204" charset="-122"/>
                <a:cs typeface="微软雅黑" panose="020B0503020204020204" charset="-122"/>
                <a:sym typeface="+mn-ea"/>
              </a:rPr>
              <a:t>、</a:t>
            </a:r>
            <a:r>
              <a:rPr lang="zh-CN">
                <a:latin typeface="微软雅黑" panose="020B0503020204020204" charset="-122"/>
                <a:ea typeface="微软雅黑" panose="020B0503020204020204" charset="-122"/>
                <a:cs typeface="微软雅黑" panose="020B0503020204020204" charset="-122"/>
                <a:sym typeface="+mn-ea"/>
              </a:rPr>
              <a:t>技术难点与所需支持</a:t>
            </a:r>
            <a:endParaRPr lang="zh-CN">
              <a:latin typeface="微软雅黑" panose="020B0503020204020204" charset="-122"/>
              <a:ea typeface="微软雅黑" panose="020B0503020204020204" charset="-122"/>
              <a:cs typeface="微软雅黑" panose="020B0503020204020204" charset="-122"/>
              <a:sym typeface="+mn-ea"/>
            </a:endParaRPr>
          </a:p>
          <a:p>
            <a:pPr indent="539750" fontAlgn="auto">
              <a:lnSpc>
                <a:spcPct val="110000"/>
              </a:lnSpc>
              <a:buFont typeface="Wingdings" panose="05000000000000000000" charset="0"/>
              <a:buNone/>
            </a:pPr>
            <a:r>
              <a:rPr lang="en-US" altLang="zh-CN">
                <a:latin typeface="微软雅黑" panose="020B0503020204020204" charset="-122"/>
                <a:ea typeface="微软雅黑" panose="020B0503020204020204" charset="-122"/>
                <a:cs typeface="微软雅黑" panose="020B0503020204020204" charset="-122"/>
                <a:sym typeface="+mn-ea"/>
              </a:rPr>
              <a:t>3.2</a:t>
            </a:r>
            <a:r>
              <a:rPr lang="zh-CN" altLang="en-US">
                <a:latin typeface="微软雅黑" panose="020B0503020204020204" charset="-122"/>
                <a:ea typeface="微软雅黑" panose="020B0503020204020204" charset="-122"/>
                <a:cs typeface="微软雅黑" panose="020B0503020204020204" charset="-122"/>
                <a:sym typeface="+mn-ea"/>
              </a:rPr>
              <a:t>、</a:t>
            </a:r>
            <a:r>
              <a:rPr lang="zh-CN">
                <a:latin typeface="微软雅黑" panose="020B0503020204020204" charset="-122"/>
                <a:ea typeface="微软雅黑" panose="020B0503020204020204" charset="-122"/>
                <a:cs typeface="微软雅黑" panose="020B0503020204020204" charset="-122"/>
                <a:sym typeface="+mn-ea"/>
              </a:rPr>
              <a:t>实施计划与开展思路</a:t>
            </a:r>
            <a:endParaRPr lang="zh-CN" altLang="en-US">
              <a:latin typeface="微软雅黑" panose="020B0503020204020204" charset="-122"/>
              <a:ea typeface="微软雅黑" panose="020B0503020204020204" charset="-122"/>
              <a:cs typeface="微软雅黑" panose="020B0503020204020204" charset="-122"/>
            </a:endParaRPr>
          </a:p>
          <a:p>
            <a:pPr indent="539750" fontAlgn="auto">
              <a:lnSpc>
                <a:spcPct val="110000"/>
              </a:lnSpc>
              <a:buFont typeface="Wingdings" panose="05000000000000000000" charset="0"/>
              <a:buNone/>
            </a:pPr>
            <a:r>
              <a:rPr lang="en-US" altLang="zh-CN">
                <a:latin typeface="微软雅黑" panose="020B0503020204020204" charset="-122"/>
                <a:ea typeface="微软雅黑" panose="020B0503020204020204" charset="-122"/>
                <a:cs typeface="微软雅黑" panose="020B0503020204020204" charset="-122"/>
                <a:sym typeface="+mn-ea"/>
              </a:rPr>
              <a:t>3.3</a:t>
            </a:r>
            <a:r>
              <a:rPr lang="zh-CN" altLang="en-US">
                <a:latin typeface="微软雅黑" panose="020B0503020204020204" charset="-122"/>
                <a:ea typeface="微软雅黑" panose="020B0503020204020204" charset="-122"/>
                <a:cs typeface="微软雅黑" panose="020B0503020204020204" charset="-122"/>
                <a:sym typeface="+mn-ea"/>
              </a:rPr>
              <a:t>、</a:t>
            </a:r>
            <a:r>
              <a:rPr lang="zh-CN">
                <a:latin typeface="微软雅黑" panose="020B0503020204020204" charset="-122"/>
                <a:ea typeface="微软雅黑" panose="020B0503020204020204" charset="-122"/>
                <a:cs typeface="微软雅黑" panose="020B0503020204020204" charset="-122"/>
                <a:sym typeface="+mn-ea"/>
              </a:rPr>
              <a:t>关键里程碑</a:t>
            </a:r>
            <a:endParaRPr lang="zh-CN" altLang="en-US">
              <a:latin typeface="微软雅黑" panose="020B0503020204020204" charset="-122"/>
              <a:ea typeface="微软雅黑" panose="020B0503020204020204" charset="-122"/>
              <a:cs typeface="微软雅黑" panose="020B0503020204020204" charset="-122"/>
            </a:endParaRPr>
          </a:p>
          <a:p>
            <a:pPr lvl="2" indent="0">
              <a:buNone/>
            </a:pPr>
            <a:endParaRPr lang="zh-CN" altLang="en-US"/>
          </a:p>
          <a:p>
            <a:pPr marL="800100" lvl="1" indent="-342900">
              <a:buAutoNum type="arabicPeriod"/>
            </a:pP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p:txBody>
          <a:bodyPr/>
          <a:p>
            <a:r>
              <a:rPr lang="zh-CN" altLang="en-US">
                <a:sym typeface="+mn-ea"/>
              </a:rPr>
              <a:t>扩展性对比（新增SEI轴）</a:t>
            </a:r>
            <a:endParaRPr lang="zh-CN" altLang="en-US"/>
          </a:p>
        </p:txBody>
      </p:sp>
      <p:sp>
        <p:nvSpPr>
          <p:cNvPr id="5" name="文本框 4"/>
          <p:cNvSpPr txBox="1"/>
          <p:nvPr/>
        </p:nvSpPr>
        <p:spPr>
          <a:xfrm>
            <a:off x="142875" y="1485265"/>
            <a:ext cx="2727960" cy="1657350"/>
          </a:xfrm>
          <a:prstGeom prst="rect">
            <a:avLst/>
          </a:prstGeom>
          <a:solidFill>
            <a:schemeClr val="bg2">
              <a:lumMod val="20000"/>
              <a:lumOff val="80000"/>
            </a:schemeClr>
          </a:solidFill>
        </p:spPr>
        <p:txBody>
          <a:bodyPr wrap="square" rtlCol="0">
            <a:noAutofit/>
          </a:bodyPr>
          <a:p>
            <a:r>
              <a:rPr lang="zh-CN" altLang="en-US" sz="1000">
                <a:sym typeface="+mn-ea"/>
              </a:rPr>
              <a:t># 单类条件分支模式：所有方法均需修改  </a:t>
            </a:r>
            <a:endParaRPr lang="zh-CN" altLang="en-US" sz="1000">
              <a:sym typeface="+mn-ea"/>
            </a:endParaRPr>
          </a:p>
          <a:p>
            <a:r>
              <a:rPr lang="zh-CN" altLang="en-US" sz="1000">
                <a:sym typeface="+mn-ea"/>
              </a:rPr>
              <a:t>FB_AxisControl:  </a:t>
            </a:r>
            <a:endParaRPr lang="zh-CN" altLang="en-US" sz="1000">
              <a:sym typeface="+mn-ea"/>
            </a:endParaRPr>
          </a:p>
          <a:p>
            <a:r>
              <a:rPr lang="zh-CN" altLang="en-US" sz="1000">
                <a:sym typeface="+mn-ea"/>
              </a:rPr>
              <a:t>    M_MoveAbs(axis_type):  </a:t>
            </a:r>
            <a:endParaRPr lang="zh-CN" altLang="en-US" sz="1000">
              <a:sym typeface="+mn-ea"/>
            </a:endParaRPr>
          </a:p>
          <a:p>
            <a:r>
              <a:rPr lang="zh-CN" altLang="en-US" sz="1000">
                <a:sym typeface="+mn-ea"/>
              </a:rPr>
              <a:t>        if axis_type == "INO": ...  </a:t>
            </a:r>
            <a:endParaRPr lang="zh-CN" altLang="en-US" sz="1000">
              <a:sym typeface="+mn-ea"/>
            </a:endParaRPr>
          </a:p>
          <a:p>
            <a:r>
              <a:rPr lang="zh-CN" altLang="en-US" sz="1000">
                <a:sym typeface="+mn-ea"/>
              </a:rPr>
              <a:t>        elif axis_type == "PAN": ...  </a:t>
            </a:r>
            <a:endParaRPr lang="zh-CN" altLang="en-US" sz="1000">
              <a:sym typeface="+mn-ea"/>
            </a:endParaRPr>
          </a:p>
          <a:p>
            <a:r>
              <a:rPr lang="zh-CN" altLang="en-US" sz="1000">
                <a:sym typeface="+mn-ea"/>
              </a:rPr>
              <a:t>        elif axis_type == "SEI": ...  # 侵入性修改  </a:t>
            </a:r>
            <a:endParaRPr lang="zh-CN" altLang="en-US" sz="1000">
              <a:sym typeface="+mn-ea"/>
            </a:endParaRPr>
          </a:p>
          <a:p>
            <a:r>
              <a:rPr lang="zh-CN" altLang="en-US" sz="1000">
                <a:sym typeface="+mn-ea"/>
              </a:rPr>
              <a:t>   M_Stop(axis_type):  </a:t>
            </a:r>
            <a:endParaRPr lang="zh-CN" altLang="en-US" sz="1000">
              <a:sym typeface="+mn-ea"/>
            </a:endParaRPr>
          </a:p>
          <a:p>
            <a:r>
              <a:rPr lang="zh-CN" altLang="en-US" sz="1000">
                <a:sym typeface="+mn-ea"/>
              </a:rPr>
              <a:t>        if axis_type == "INO": ...  </a:t>
            </a:r>
            <a:endParaRPr lang="zh-CN" altLang="en-US" sz="1000">
              <a:sym typeface="+mn-ea"/>
            </a:endParaRPr>
          </a:p>
          <a:p>
            <a:r>
              <a:rPr lang="zh-CN" altLang="en-US" sz="1000">
                <a:sym typeface="+mn-ea"/>
              </a:rPr>
              <a:t>        elif axis_type == "SEI": ...  </a:t>
            </a:r>
            <a:endParaRPr lang="zh-CN" altLang="en-US" sz="1000">
              <a:sym typeface="+mn-ea"/>
            </a:endParaRPr>
          </a:p>
          <a:p>
            <a:r>
              <a:rPr lang="zh-CN" altLang="en-US" sz="1000">
                <a:sym typeface="+mn-ea"/>
              </a:rPr>
              <a:t> </a:t>
            </a:r>
            <a:r>
              <a:rPr lang="en-US" altLang="zh-CN" sz="1000">
                <a:sym typeface="+mn-ea"/>
              </a:rPr>
              <a:t> </a:t>
            </a:r>
            <a:r>
              <a:rPr lang="zh-CN" altLang="en-US" sz="1000">
                <a:sym typeface="+mn-ea"/>
              </a:rPr>
              <a:t># 重复修改所有方法！</a:t>
            </a:r>
            <a:endParaRPr lang="zh-CN" altLang="en-US" sz="1000">
              <a:sym typeface="+mn-ea"/>
            </a:endParaRPr>
          </a:p>
        </p:txBody>
      </p:sp>
      <p:sp>
        <p:nvSpPr>
          <p:cNvPr id="6" name="文本框 5"/>
          <p:cNvSpPr txBox="1"/>
          <p:nvPr/>
        </p:nvSpPr>
        <p:spPr>
          <a:xfrm>
            <a:off x="3131820" y="1485265"/>
            <a:ext cx="3030855" cy="1645285"/>
          </a:xfrm>
          <a:prstGeom prst="rect">
            <a:avLst/>
          </a:prstGeom>
          <a:solidFill>
            <a:schemeClr val="bg2">
              <a:lumMod val="20000"/>
              <a:lumOff val="80000"/>
            </a:schemeClr>
          </a:solidFill>
        </p:spPr>
        <p:txBody>
          <a:bodyPr wrap="square" rtlCol="0">
            <a:noAutofit/>
          </a:bodyPr>
          <a:p>
            <a:r>
              <a:rPr lang="zh-CN" altLang="en-US" sz="1000">
                <a:sym typeface="+mn-ea"/>
              </a:rPr>
              <a:t># 多独立类模式：重复造轮子  </a:t>
            </a:r>
            <a:endParaRPr lang="zh-CN" altLang="en-US" sz="1000">
              <a:sym typeface="+mn-ea"/>
            </a:endParaRPr>
          </a:p>
          <a:p>
            <a:r>
              <a:rPr lang="zh-CN" altLang="en-US" sz="1000">
                <a:sym typeface="+mn-ea"/>
              </a:rPr>
              <a:t>FB_Axis_Sei:  </a:t>
            </a:r>
            <a:endParaRPr lang="zh-CN" altLang="en-US" sz="1000">
              <a:sym typeface="+mn-ea"/>
            </a:endParaRPr>
          </a:p>
          <a:p>
            <a:r>
              <a:rPr lang="zh-CN" altLang="en-US" sz="1000">
                <a:sym typeface="+mn-ea"/>
              </a:rPr>
              <a:t> </a:t>
            </a:r>
            <a:r>
              <a:rPr lang="en-US" altLang="zh-CN" sz="1000">
                <a:sym typeface="+mn-ea"/>
              </a:rPr>
              <a:t>   </a:t>
            </a:r>
            <a:r>
              <a:rPr lang="zh-CN" altLang="en-US" sz="1000">
                <a:sym typeface="+mn-ea"/>
              </a:rPr>
              <a:t>M_MoveAbs(): ...    # 完全重写  </a:t>
            </a:r>
            <a:endParaRPr lang="zh-CN" altLang="en-US" sz="1000">
              <a:sym typeface="+mn-ea"/>
            </a:endParaRPr>
          </a:p>
          <a:p>
            <a:r>
              <a:rPr lang="zh-CN" altLang="en-US" sz="1000">
                <a:sym typeface="+mn-ea"/>
              </a:rPr>
              <a:t> </a:t>
            </a:r>
            <a:r>
              <a:rPr lang="en-US" altLang="zh-CN" sz="1000">
                <a:sym typeface="+mn-ea"/>
              </a:rPr>
              <a:t>   </a:t>
            </a:r>
            <a:r>
              <a:rPr lang="zh-CN" altLang="en-US" sz="1000">
                <a:sym typeface="+mn-ea"/>
              </a:rPr>
              <a:t>M_Log(self): ...        # 重复实现本可复用的方法  </a:t>
            </a:r>
            <a:endParaRPr lang="zh-CN" altLang="en-US" sz="1000">
              <a:sym typeface="+mn-ea"/>
            </a:endParaRPr>
          </a:p>
          <a:p>
            <a:r>
              <a:rPr lang="en-US" altLang="zh-CN" sz="1000">
                <a:sym typeface="+mn-ea"/>
              </a:rPr>
              <a:t>   </a:t>
            </a:r>
            <a:r>
              <a:rPr lang="zh-CN" altLang="en-US" sz="1000">
                <a:sym typeface="+mn-ea"/>
              </a:rPr>
              <a:t> M_Init(self): ...       # 重复实现 </a:t>
            </a:r>
            <a:endParaRPr lang="zh-CN" altLang="en-US" sz="1000">
              <a:sym typeface="+mn-ea"/>
            </a:endParaRPr>
          </a:p>
          <a:p>
            <a:endParaRPr lang="zh-CN" altLang="en-US" sz="1000">
              <a:sym typeface="+mn-ea"/>
            </a:endParaRPr>
          </a:p>
          <a:p>
            <a:r>
              <a:rPr lang="zh-CN" altLang="en-US" sz="1000">
                <a:sym typeface="+mn-ea"/>
              </a:rPr>
              <a:t>FB_Axis_Sei:  </a:t>
            </a:r>
            <a:endParaRPr lang="zh-CN" altLang="en-US" sz="1000">
              <a:sym typeface="+mn-ea"/>
            </a:endParaRPr>
          </a:p>
          <a:p>
            <a:r>
              <a:rPr lang="zh-CN" altLang="en-US" sz="1000">
                <a:sym typeface="+mn-ea"/>
              </a:rPr>
              <a:t> </a:t>
            </a:r>
            <a:r>
              <a:rPr lang="en-US" altLang="zh-CN" sz="1000">
                <a:sym typeface="+mn-ea"/>
              </a:rPr>
              <a:t>   </a:t>
            </a:r>
            <a:r>
              <a:rPr lang="zh-CN" altLang="en-US" sz="1000">
                <a:sym typeface="+mn-ea"/>
              </a:rPr>
              <a:t>M_MoveAbs(): ...    # 完全重写  </a:t>
            </a:r>
            <a:endParaRPr lang="zh-CN" altLang="en-US" sz="1000">
              <a:sym typeface="+mn-ea"/>
            </a:endParaRPr>
          </a:p>
          <a:p>
            <a:r>
              <a:rPr lang="zh-CN" altLang="en-US" sz="1000">
                <a:sym typeface="+mn-ea"/>
              </a:rPr>
              <a:t> </a:t>
            </a:r>
            <a:r>
              <a:rPr lang="en-US" altLang="zh-CN" sz="1000">
                <a:sym typeface="+mn-ea"/>
              </a:rPr>
              <a:t>   </a:t>
            </a:r>
            <a:r>
              <a:rPr lang="zh-CN" altLang="en-US" sz="1000">
                <a:sym typeface="+mn-ea"/>
              </a:rPr>
              <a:t>M_Log(self): ...        # 重复实现本可复用的方法  </a:t>
            </a:r>
            <a:endParaRPr lang="zh-CN" altLang="en-US" sz="1000">
              <a:sym typeface="+mn-ea"/>
            </a:endParaRPr>
          </a:p>
          <a:p>
            <a:r>
              <a:rPr lang="en-US" altLang="zh-CN" sz="1000">
                <a:sym typeface="+mn-ea"/>
              </a:rPr>
              <a:t>   </a:t>
            </a:r>
            <a:r>
              <a:rPr lang="zh-CN" altLang="en-US" sz="1000">
                <a:sym typeface="+mn-ea"/>
              </a:rPr>
              <a:t> M_Init(self): ...       # 重复实现 </a:t>
            </a:r>
            <a:endParaRPr lang="zh-CN" altLang="en-US" sz="1000">
              <a:sym typeface="+mn-ea"/>
            </a:endParaRPr>
          </a:p>
        </p:txBody>
      </p:sp>
      <p:sp>
        <p:nvSpPr>
          <p:cNvPr id="7" name="文本框 6"/>
          <p:cNvSpPr txBox="1"/>
          <p:nvPr/>
        </p:nvSpPr>
        <p:spPr>
          <a:xfrm>
            <a:off x="6444615" y="1485265"/>
            <a:ext cx="2505075" cy="1639570"/>
          </a:xfrm>
          <a:prstGeom prst="rect">
            <a:avLst/>
          </a:prstGeom>
          <a:solidFill>
            <a:schemeClr val="bg2">
              <a:lumMod val="20000"/>
              <a:lumOff val="80000"/>
            </a:schemeClr>
          </a:solidFill>
        </p:spPr>
        <p:txBody>
          <a:bodyPr wrap="square" rtlCol="0">
            <a:noAutofit/>
          </a:bodyPr>
          <a:p>
            <a:r>
              <a:rPr lang="zh-CN" altLang="en-US" sz="1000">
                <a:sym typeface="+mn-ea"/>
              </a:rPr>
              <a:t># 面向对象模式：仅扩展差异  </a:t>
            </a:r>
            <a:endParaRPr lang="zh-CN" altLang="en-US" sz="1000">
              <a:sym typeface="+mn-ea"/>
            </a:endParaRPr>
          </a:p>
          <a:p>
            <a:r>
              <a:rPr lang="zh-CN" altLang="en-US" sz="1000">
                <a:sym typeface="+mn-ea"/>
              </a:rPr>
              <a:t>FB_Axis_</a:t>
            </a:r>
            <a:r>
              <a:rPr lang="en-US" sz="1000">
                <a:sym typeface="+mn-ea"/>
              </a:rPr>
              <a:t>Ino </a:t>
            </a:r>
            <a:r>
              <a:rPr lang="en-US" altLang="zh-CN" sz="1000">
                <a:sym typeface="+mn-ea"/>
              </a:rPr>
              <a:t>extend </a:t>
            </a:r>
            <a:r>
              <a:rPr lang="zh-CN" altLang="en-US" sz="1000">
                <a:sym typeface="+mn-ea"/>
              </a:rPr>
              <a:t>FB_AxisBase:  </a:t>
            </a:r>
            <a:endParaRPr lang="zh-CN" altLang="en-US" sz="1000">
              <a:sym typeface="+mn-ea"/>
            </a:endParaRPr>
          </a:p>
          <a:p>
            <a:r>
              <a:rPr lang="zh-CN" altLang="en-US" sz="1000">
                <a:sym typeface="+mn-ea"/>
              </a:rPr>
              <a:t>     M_MoveAbs(): ...    # 只重写必要方法  </a:t>
            </a:r>
            <a:endParaRPr lang="zh-CN" altLang="en-US" sz="1000">
              <a:sym typeface="+mn-ea"/>
            </a:endParaRPr>
          </a:p>
          <a:p>
            <a:r>
              <a:rPr lang="zh-CN" altLang="en-US" sz="1000">
                <a:sym typeface="+mn-ea"/>
              </a:rPr>
              <a:t>     M_Log</a:t>
            </a:r>
            <a:r>
              <a:rPr lang="en-US" altLang="zh-CN" sz="1000">
                <a:sym typeface="+mn-ea"/>
              </a:rPr>
              <a:t> </a:t>
            </a:r>
            <a:r>
              <a:rPr lang="zh-CN" altLang="en-US" sz="1000">
                <a:sym typeface="+mn-ea"/>
              </a:rPr>
              <a:t>自动继承基类实现</a:t>
            </a:r>
            <a:endParaRPr lang="zh-CN" altLang="en-US" sz="1000">
              <a:sym typeface="+mn-ea"/>
            </a:endParaRPr>
          </a:p>
          <a:p>
            <a:r>
              <a:rPr lang="zh-CN" altLang="en-US" sz="1000">
                <a:sym typeface="+mn-ea"/>
              </a:rPr>
              <a:t> </a:t>
            </a:r>
            <a:r>
              <a:rPr lang="en-US" altLang="zh-CN" sz="1000">
                <a:sym typeface="+mn-ea"/>
              </a:rPr>
              <a:t>    </a:t>
            </a:r>
            <a:r>
              <a:rPr lang="zh-CN" altLang="en-US" sz="1000">
                <a:sym typeface="+mn-ea"/>
              </a:rPr>
              <a:t>M_Init 自动继承基类实现  </a:t>
            </a:r>
            <a:endParaRPr lang="zh-CN" altLang="en-US" sz="1000">
              <a:sym typeface="+mn-ea"/>
            </a:endParaRPr>
          </a:p>
          <a:p>
            <a:endParaRPr lang="zh-CN" altLang="en-US" sz="1000">
              <a:sym typeface="+mn-ea"/>
            </a:endParaRPr>
          </a:p>
          <a:p>
            <a:r>
              <a:rPr lang="zh-CN" altLang="en-US" sz="1000">
                <a:sym typeface="+mn-ea"/>
              </a:rPr>
              <a:t>FB_Axis_Sei</a:t>
            </a:r>
            <a:r>
              <a:rPr lang="en-US" altLang="zh-CN" sz="1000">
                <a:sym typeface="+mn-ea"/>
              </a:rPr>
              <a:t> extend </a:t>
            </a:r>
            <a:r>
              <a:rPr lang="zh-CN" altLang="en-US" sz="1000">
                <a:sym typeface="+mn-ea"/>
              </a:rPr>
              <a:t>FB_AxisBase:  </a:t>
            </a:r>
            <a:endParaRPr lang="zh-CN" altLang="en-US" sz="1000">
              <a:sym typeface="+mn-ea"/>
            </a:endParaRPr>
          </a:p>
          <a:p>
            <a:r>
              <a:rPr lang="zh-CN" altLang="en-US" sz="1000">
                <a:sym typeface="+mn-ea"/>
              </a:rPr>
              <a:t>     M_MoveAbs(): ...    # 只重写必要方法  </a:t>
            </a:r>
            <a:endParaRPr lang="zh-CN" altLang="en-US" sz="1000">
              <a:sym typeface="+mn-ea"/>
            </a:endParaRPr>
          </a:p>
          <a:p>
            <a:r>
              <a:rPr lang="zh-CN" altLang="en-US" sz="1000">
                <a:sym typeface="+mn-ea"/>
              </a:rPr>
              <a:t>     M_Log</a:t>
            </a:r>
            <a:r>
              <a:rPr lang="en-US" altLang="zh-CN" sz="1000">
                <a:sym typeface="+mn-ea"/>
              </a:rPr>
              <a:t> </a:t>
            </a:r>
            <a:r>
              <a:rPr lang="zh-CN" altLang="en-US" sz="1000">
                <a:sym typeface="+mn-ea"/>
              </a:rPr>
              <a:t>自动继承基类实现</a:t>
            </a:r>
            <a:endParaRPr lang="zh-CN" altLang="en-US" sz="1000">
              <a:sym typeface="+mn-ea"/>
            </a:endParaRPr>
          </a:p>
          <a:p>
            <a:r>
              <a:rPr lang="zh-CN" altLang="en-US" sz="1000">
                <a:sym typeface="+mn-ea"/>
              </a:rPr>
              <a:t> </a:t>
            </a:r>
            <a:r>
              <a:rPr lang="en-US" altLang="zh-CN" sz="1000">
                <a:sym typeface="+mn-ea"/>
              </a:rPr>
              <a:t>    </a:t>
            </a:r>
            <a:r>
              <a:rPr lang="zh-CN" altLang="en-US" sz="1000">
                <a:sym typeface="+mn-ea"/>
              </a:rPr>
              <a:t>M_Init 自动继承基类实现  </a:t>
            </a:r>
            <a:endParaRPr lang="zh-CN" altLang="en-US" sz="1000">
              <a:sym typeface="+mn-ea"/>
            </a:endParaRPr>
          </a:p>
        </p:txBody>
      </p:sp>
      <p:graphicFrame>
        <p:nvGraphicFramePr>
          <p:cNvPr id="9" name="表格 8"/>
          <p:cNvGraphicFramePr/>
          <p:nvPr>
            <p:custDataLst>
              <p:tags r:id="rId1"/>
            </p:custDataLst>
          </p:nvPr>
        </p:nvGraphicFramePr>
        <p:xfrm>
          <a:off x="252095" y="3789045"/>
          <a:ext cx="8340090" cy="2411095"/>
        </p:xfrm>
        <a:graphic>
          <a:graphicData uri="http://schemas.openxmlformats.org/drawingml/2006/table">
            <a:tbl>
              <a:tblPr firstRow="1" bandRow="1">
                <a:tableStyleId>{5C22544A-7EE6-4342-B048-85BDC9FD1C3A}</a:tableStyleId>
              </a:tblPr>
              <a:tblGrid>
                <a:gridCol w="1294130"/>
                <a:gridCol w="3512820"/>
                <a:gridCol w="1151255"/>
                <a:gridCol w="2381885"/>
              </a:tblGrid>
              <a:tr h="304800">
                <a:tc>
                  <a:txBody>
                    <a:bodyPr/>
                    <a:p>
                      <a:pPr>
                        <a:buNone/>
                      </a:pPr>
                      <a:r>
                        <a:rPr lang="zh-CN" altLang="en-US" sz="1400"/>
                        <a:t>模式</a:t>
                      </a:r>
                      <a:endParaRPr lang="zh-CN" altLang="en-US" sz="1400"/>
                    </a:p>
                  </a:txBody>
                  <a:tcPr/>
                </a:tc>
                <a:tc>
                  <a:txBody>
                    <a:bodyPr/>
                    <a:p>
                      <a:pPr>
                        <a:buNone/>
                      </a:pPr>
                      <a:r>
                        <a:rPr lang="zh-CN" altLang="en-US" sz="1400"/>
                        <a:t>操作步骤</a:t>
                      </a:r>
                      <a:endParaRPr lang="zh-CN" altLang="en-US" sz="1400"/>
                    </a:p>
                  </a:txBody>
                  <a:tcPr/>
                </a:tc>
                <a:tc>
                  <a:txBody>
                    <a:bodyPr/>
                    <a:p>
                      <a:pPr>
                        <a:buNone/>
                      </a:pPr>
                      <a:r>
                        <a:rPr lang="zh-CN" altLang="en-US" sz="1400"/>
                        <a:t>代码侵入性</a:t>
                      </a:r>
                      <a:endParaRPr lang="zh-CN" altLang="en-US" sz="1400"/>
                    </a:p>
                  </a:txBody>
                  <a:tcPr/>
                </a:tc>
                <a:tc>
                  <a:txBody>
                    <a:bodyPr/>
                    <a:p>
                      <a:pPr>
                        <a:buNone/>
                      </a:pPr>
                      <a:r>
                        <a:rPr lang="zh-CN" altLang="en-US" sz="1400"/>
                        <a:t>调用方影响</a:t>
                      </a:r>
                      <a:endParaRPr lang="zh-CN" altLang="en-US" sz="1400"/>
                    </a:p>
                  </a:txBody>
                  <a:tcPr/>
                </a:tc>
              </a:tr>
              <a:tr h="605155">
                <a:tc>
                  <a:txBody>
                    <a:bodyPr/>
                    <a:p>
                      <a:pPr>
                        <a:buNone/>
                      </a:pPr>
                      <a:r>
                        <a:rPr lang="zh-CN" altLang="en-US" sz="1400"/>
                        <a:t>单类条件分支</a:t>
                      </a:r>
                      <a:endParaRPr lang="zh-CN" altLang="en-US" sz="1400"/>
                    </a:p>
                  </a:txBody>
                  <a:tcPr/>
                </a:tc>
                <a:tc>
                  <a:txBody>
                    <a:bodyPr/>
                    <a:p>
                      <a:pPr>
                        <a:buNone/>
                      </a:pPr>
                      <a:r>
                        <a:rPr lang="zh-CN" altLang="en-US" sz="1400"/>
                        <a:t>需在FB_AxisControl 所有相关方法中增加if分支</a:t>
                      </a:r>
                      <a:r>
                        <a:rPr lang="zh-CN" altLang="en-US" sz="1400">
                          <a:sym typeface="+mn-ea"/>
                        </a:rPr>
                        <a:t>（如M_MoveAbs、M_Stop、M_Power等）</a:t>
                      </a:r>
                      <a:endParaRPr lang="zh-CN" altLang="en-US" sz="1400"/>
                    </a:p>
                    <a:p>
                      <a:pPr>
                        <a:buNone/>
                      </a:pPr>
                      <a:endParaRPr lang="zh-CN" altLang="en-US" sz="1400"/>
                    </a:p>
                  </a:txBody>
                  <a:tcPr/>
                </a:tc>
                <a:tc>
                  <a:txBody>
                    <a:bodyPr/>
                    <a:p>
                      <a:pPr>
                        <a:buNone/>
                      </a:pPr>
                      <a:r>
                        <a:rPr lang="zh-CN" altLang="en-US" sz="1400">
                          <a:sym typeface="+mn-ea"/>
                        </a:rPr>
                        <a:t>高</a:t>
                      </a:r>
                      <a:endParaRPr lang="zh-CN" altLang="en-US" sz="1400"/>
                    </a:p>
                    <a:p>
                      <a:pPr>
                        <a:buNone/>
                      </a:pPr>
                      <a:endParaRPr lang="zh-CN" altLang="en-US" sz="1400"/>
                    </a:p>
                  </a:txBody>
                  <a:tcPr/>
                </a:tc>
                <a:tc>
                  <a:txBody>
                    <a:bodyPr/>
                    <a:p>
                      <a:pPr>
                        <a:buNone/>
                      </a:pPr>
                      <a:r>
                        <a:rPr lang="zh-CN" altLang="en-US" sz="1400">
                          <a:sym typeface="+mn-ea"/>
                        </a:rPr>
                        <a:t>需传递新轴类型参数，且所有调用处需更新参数</a:t>
                      </a:r>
                      <a:endParaRPr lang="zh-CN" altLang="en-US" sz="1400"/>
                    </a:p>
                    <a:p>
                      <a:pPr>
                        <a:buNone/>
                      </a:pPr>
                      <a:endParaRPr lang="zh-CN" altLang="en-US" sz="1400"/>
                    </a:p>
                  </a:txBody>
                  <a:tcPr/>
                </a:tc>
              </a:tr>
              <a:tr h="379730">
                <a:tc>
                  <a:txBody>
                    <a:bodyPr/>
                    <a:p>
                      <a:pPr>
                        <a:buNone/>
                      </a:pPr>
                      <a:r>
                        <a:rPr lang="zh-CN" altLang="en-US" sz="1400"/>
                        <a:t>多独立类</a:t>
                      </a:r>
                      <a:endParaRPr lang="zh-CN" altLang="en-US" sz="1400"/>
                    </a:p>
                  </a:txBody>
                  <a:tcPr/>
                </a:tc>
                <a:tc>
                  <a:txBody>
                    <a:bodyPr/>
                    <a:p>
                      <a:pPr>
                        <a:buNone/>
                      </a:pPr>
                      <a:r>
                        <a:rPr lang="zh-CN" altLang="en-US" sz="1400"/>
                        <a:t>新建FB_Axis_Sei，重复实现全部方法（包括共用方法M_Log、M_Init）</a:t>
                      </a:r>
                      <a:endParaRPr lang="zh-CN" altLang="en-US" sz="1400"/>
                    </a:p>
                  </a:txBody>
                  <a:tcPr/>
                </a:tc>
                <a:tc>
                  <a:txBody>
                    <a:bodyPr/>
                    <a:p>
                      <a:pPr>
                        <a:buNone/>
                      </a:pPr>
                      <a:r>
                        <a:rPr lang="zh-CN" altLang="en-US" sz="1400"/>
                        <a:t>中</a:t>
                      </a:r>
                      <a:endParaRPr lang="zh-CN" altLang="en-US" sz="1400"/>
                    </a:p>
                  </a:txBody>
                  <a:tcPr/>
                </a:tc>
                <a:tc>
                  <a:txBody>
                    <a:bodyPr/>
                    <a:p>
                      <a:pPr>
                        <a:buNone/>
                      </a:pPr>
                      <a:r>
                        <a:rPr lang="zh-CN" altLang="en-US" sz="1400"/>
                        <a:t>需修改调用代码，硬编码实例化FB_Axis_Sei</a:t>
                      </a:r>
                      <a:endParaRPr lang="zh-CN" altLang="en-US" sz="1400"/>
                    </a:p>
                  </a:txBody>
                  <a:tcPr/>
                </a:tc>
              </a:tr>
              <a:tr h="643255">
                <a:tc>
                  <a:txBody>
                    <a:bodyPr/>
                    <a:p>
                      <a:pPr>
                        <a:buNone/>
                      </a:pPr>
                      <a:r>
                        <a:rPr lang="zh-CN" altLang="en-US" sz="1400"/>
                        <a:t>面向对象</a:t>
                      </a:r>
                      <a:endParaRPr lang="zh-CN" altLang="en-US" sz="1400"/>
                    </a:p>
                  </a:txBody>
                  <a:tcPr/>
                </a:tc>
                <a:tc>
                  <a:txBody>
                    <a:bodyPr/>
                    <a:p>
                      <a:pPr>
                        <a:buNone/>
                      </a:pPr>
                      <a:r>
                        <a:rPr lang="zh-CN" altLang="en-US" sz="1400"/>
                        <a:t>仅新建FB_Axis_Sei继承基类，共用方法无需重写</a:t>
                      </a:r>
                      <a:endParaRPr lang="zh-CN" altLang="en-US" sz="1400"/>
                    </a:p>
                  </a:txBody>
                  <a:tcPr/>
                </a:tc>
                <a:tc>
                  <a:txBody>
                    <a:bodyPr/>
                    <a:p>
                      <a:pPr>
                        <a:buNone/>
                      </a:pPr>
                      <a:r>
                        <a:rPr lang="zh-CN" altLang="en-US" sz="1400"/>
                        <a:t>低</a:t>
                      </a:r>
                      <a:endParaRPr lang="zh-CN" altLang="en-US" sz="1400"/>
                    </a:p>
                  </a:txBody>
                  <a:tcPr/>
                </a:tc>
                <a:tc>
                  <a:txBody>
                    <a:bodyPr/>
                    <a:p>
                      <a:pPr>
                        <a:buNone/>
                      </a:pPr>
                      <a:r>
                        <a:rPr lang="zh-CN" altLang="en-US" sz="1400"/>
                        <a:t>调用方无感知，通过工厂或配置注入新类</a:t>
                      </a:r>
                      <a:endParaRPr lang="zh-CN" altLang="en-US" sz="1400"/>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复用性对比（以M_Log方法为例）</a:t>
            </a:r>
            <a:endParaRPr lang="zh-CN" altLang="en-US"/>
          </a:p>
        </p:txBody>
      </p:sp>
      <p:graphicFrame>
        <p:nvGraphicFramePr>
          <p:cNvPr id="4" name="内容占位符 3"/>
          <p:cNvGraphicFramePr>
            <a:graphicFrameLocks noChangeAspect="1"/>
          </p:cNvGraphicFramePr>
          <p:nvPr>
            <p:ph idx="4294967295"/>
            <p:custDataLst>
              <p:tags r:id="rId1"/>
            </p:custDataLst>
          </p:nvPr>
        </p:nvGraphicFramePr>
        <p:xfrm>
          <a:off x="467360" y="1196975"/>
          <a:ext cx="8289290" cy="1330960"/>
        </p:xfrm>
        <a:graphic>
          <a:graphicData uri="http://schemas.openxmlformats.org/drawingml/2006/table">
            <a:tbl>
              <a:tblPr firstRow="1" bandRow="1">
                <a:tableStyleId>{5C22544A-7EE6-4342-B048-85BDC9FD1C3A}</a:tableStyleId>
              </a:tblPr>
              <a:tblGrid>
                <a:gridCol w="1790065"/>
                <a:gridCol w="3471545"/>
                <a:gridCol w="3027680"/>
              </a:tblGrid>
              <a:tr h="274320">
                <a:tc>
                  <a:txBody>
                    <a:bodyPr/>
                    <a:p>
                      <a:pPr>
                        <a:buNone/>
                      </a:pPr>
                      <a:r>
                        <a:rPr lang="zh-CN" altLang="en-US" sz="1200"/>
                        <a:t>模式</a:t>
                      </a:r>
                      <a:endParaRPr lang="zh-CN" altLang="en-US" sz="1200"/>
                    </a:p>
                  </a:txBody>
                  <a:tcPr/>
                </a:tc>
                <a:tc>
                  <a:txBody>
                    <a:bodyPr/>
                    <a:p>
                      <a:pPr>
                        <a:buNone/>
                      </a:pPr>
                      <a:r>
                        <a:rPr lang="zh-CN" altLang="en-US" sz="1200"/>
                        <a:t>实现方式</a:t>
                      </a:r>
                      <a:endParaRPr lang="zh-CN" altLang="en-US" sz="1200"/>
                    </a:p>
                  </a:txBody>
                  <a:tcPr/>
                </a:tc>
                <a:tc>
                  <a:txBody>
                    <a:bodyPr/>
                    <a:p>
                      <a:pPr>
                        <a:buNone/>
                      </a:pPr>
                      <a:r>
                        <a:rPr lang="zh-CN" altLang="en-US" sz="1200"/>
                        <a:t>冗余代码量</a:t>
                      </a:r>
                      <a:endParaRPr lang="zh-CN" altLang="en-US" sz="1200"/>
                    </a:p>
                  </a:txBody>
                  <a:tcPr/>
                </a:tc>
              </a:tr>
              <a:tr h="363855">
                <a:tc>
                  <a:txBody>
                    <a:bodyPr/>
                    <a:p>
                      <a:pPr>
                        <a:buNone/>
                      </a:pPr>
                      <a:r>
                        <a:rPr lang="zh-CN" altLang="en-US" sz="1200"/>
                        <a:t>单类条件分支</a:t>
                      </a:r>
                      <a:endParaRPr lang="zh-CN" altLang="en-US" sz="1200"/>
                    </a:p>
                  </a:txBody>
                  <a:tcPr/>
                </a:tc>
                <a:tc>
                  <a:txBody>
                    <a:bodyPr/>
                    <a:p>
                      <a:pPr>
                        <a:buNone/>
                      </a:pPr>
                      <a:r>
                        <a:rPr lang="zh-CN" altLang="en-US" sz="1200"/>
                        <a:t>在FB_AxisControl中统一实现M_Log</a:t>
                      </a:r>
                      <a:endParaRPr lang="zh-CN" altLang="en-US" sz="1200"/>
                    </a:p>
                  </a:txBody>
                  <a:tcPr/>
                </a:tc>
                <a:tc>
                  <a:txBody>
                    <a:bodyPr/>
                    <a:p>
                      <a:pPr>
                        <a:buNone/>
                      </a:pPr>
                      <a:r>
                        <a:rPr lang="zh-CN" altLang="en-US" sz="1200"/>
                        <a:t>无冗余，但与业务逻辑强耦合</a:t>
                      </a:r>
                      <a:endParaRPr lang="zh-CN" altLang="en-US" sz="1200"/>
                    </a:p>
                  </a:txBody>
                  <a:tcPr/>
                </a:tc>
              </a:tr>
              <a:tr h="362585">
                <a:tc>
                  <a:txBody>
                    <a:bodyPr/>
                    <a:p>
                      <a:pPr>
                        <a:buNone/>
                      </a:pPr>
                      <a:r>
                        <a:rPr lang="zh-CN" altLang="en-US" sz="1200"/>
                        <a:t>多独立类</a:t>
                      </a:r>
                      <a:endParaRPr lang="zh-CN" altLang="en-US" sz="1200"/>
                    </a:p>
                  </a:txBody>
                  <a:tcPr/>
                </a:tc>
                <a:tc>
                  <a:txBody>
                    <a:bodyPr/>
                    <a:p>
                      <a:pPr>
                        <a:buNone/>
                      </a:pPr>
                      <a:r>
                        <a:rPr lang="zh-CN" altLang="en-US" sz="1200"/>
                        <a:t>每个轴类独立实现相同的M_Log逻辑</a:t>
                      </a:r>
                      <a:endParaRPr lang="zh-CN" altLang="en-US" sz="1200"/>
                    </a:p>
                  </a:txBody>
                  <a:tcPr/>
                </a:tc>
                <a:tc>
                  <a:txBody>
                    <a:bodyPr/>
                    <a:p>
                      <a:pPr>
                        <a:buNone/>
                      </a:pPr>
                      <a:r>
                        <a:rPr lang="zh-CN" altLang="en-US" sz="1200"/>
                        <a:t>冗余度=轴类型数量（如4次重复）</a:t>
                      </a:r>
                      <a:endParaRPr lang="zh-CN" altLang="en-US" sz="1200"/>
                    </a:p>
                  </a:txBody>
                  <a:tcPr/>
                </a:tc>
              </a:tr>
              <a:tr h="330200">
                <a:tc>
                  <a:txBody>
                    <a:bodyPr/>
                    <a:p>
                      <a:pPr>
                        <a:buNone/>
                      </a:pPr>
                      <a:r>
                        <a:rPr lang="zh-CN" altLang="en-US" sz="1200"/>
                        <a:t>面向对象</a:t>
                      </a:r>
                      <a:endParaRPr lang="zh-CN" altLang="en-US" sz="1200"/>
                    </a:p>
                  </a:txBody>
                  <a:tcPr/>
                </a:tc>
                <a:tc>
                  <a:txBody>
                    <a:bodyPr/>
                    <a:p>
                      <a:pPr>
                        <a:buNone/>
                      </a:pPr>
                      <a:r>
                        <a:rPr lang="zh-CN" altLang="en-US" sz="1200"/>
                        <a:t>基类FB_Common统一实现，子类0冗余</a:t>
                      </a:r>
                      <a:endParaRPr lang="zh-CN" altLang="en-US" sz="1200"/>
                    </a:p>
                  </a:txBody>
                  <a:tcPr/>
                </a:tc>
                <a:tc>
                  <a:txBody>
                    <a:bodyPr/>
                    <a:p>
                      <a:pPr>
                        <a:buNone/>
                      </a:pPr>
                      <a:r>
                        <a:rPr lang="zh-CN" altLang="en-US" sz="1200"/>
                        <a:t>无冗余</a:t>
                      </a:r>
                      <a:endParaRPr lang="zh-CN" altLang="en-US" sz="1200"/>
                    </a:p>
                  </a:txBody>
                  <a:tcPr/>
                </a:tc>
              </a:tr>
            </a:tbl>
          </a:graphicData>
        </a:graphic>
      </p:graphicFrame>
      <p:sp>
        <p:nvSpPr>
          <p:cNvPr id="7" name="文本框 6"/>
          <p:cNvSpPr txBox="1"/>
          <p:nvPr/>
        </p:nvSpPr>
        <p:spPr>
          <a:xfrm>
            <a:off x="467360" y="3500755"/>
            <a:ext cx="3602355" cy="1973580"/>
          </a:xfrm>
          <a:prstGeom prst="rect">
            <a:avLst/>
          </a:prstGeom>
          <a:solidFill>
            <a:schemeClr val="bg2">
              <a:lumMod val="20000"/>
              <a:lumOff val="80000"/>
            </a:schemeClr>
          </a:solidFill>
        </p:spPr>
        <p:txBody>
          <a:bodyPr wrap="square" rtlCol="0">
            <a:noAutofit/>
          </a:bodyPr>
          <a:p>
            <a:r>
              <a:rPr lang="zh-CN" altLang="en-US" sz="1200">
                <a:sym typeface="+mn-ea"/>
              </a:rPr>
              <a:t># 多独立类模式：每个类重复相同代码  FB_Axis_Ino:  </a:t>
            </a:r>
            <a:endParaRPr lang="zh-CN" altLang="en-US" sz="1200"/>
          </a:p>
          <a:p>
            <a:r>
              <a:rPr lang="zh-CN" altLang="en-US" sz="1200">
                <a:sym typeface="+mn-ea"/>
              </a:rPr>
              <a:t>    M_Log():  </a:t>
            </a:r>
            <a:endParaRPr lang="zh-CN" altLang="en-US" sz="1200"/>
          </a:p>
          <a:p>
            <a:r>
              <a:rPr lang="zh-CN" altLang="en-US" sz="1200">
                <a:sym typeface="+mn-ea"/>
              </a:rPr>
              <a:t>        print("Log format: [时间] [轴类型 INO] 日志内容")  # 重复实现  </a:t>
            </a:r>
            <a:endParaRPr lang="zh-CN" altLang="en-US" sz="1200"/>
          </a:p>
          <a:p>
            <a:endParaRPr lang="zh-CN" altLang="en-US" sz="1200"/>
          </a:p>
          <a:p>
            <a:r>
              <a:rPr lang="zh-CN" altLang="en-US" sz="1200">
                <a:sym typeface="+mn-ea"/>
              </a:rPr>
              <a:t>FB_Axis_Pan:  </a:t>
            </a:r>
            <a:endParaRPr lang="zh-CN" altLang="en-US" sz="1200"/>
          </a:p>
          <a:p>
            <a:r>
              <a:rPr lang="zh-CN" altLang="en-US" sz="1200">
                <a:sym typeface="+mn-ea"/>
              </a:rPr>
              <a:t>    M_Log():  </a:t>
            </a:r>
            <a:endParaRPr lang="zh-CN" altLang="en-US" sz="1200"/>
          </a:p>
          <a:p>
            <a:r>
              <a:rPr lang="zh-CN" altLang="en-US" sz="1200">
                <a:sym typeface="+mn-ea"/>
              </a:rPr>
              <a:t>        print("Log format: [时间] [轴类型 PAN] 日志内容")  # 重复实现  </a:t>
            </a:r>
            <a:endParaRPr lang="zh-CN" altLang="en-US" sz="1200">
              <a:sym typeface="+mn-ea"/>
            </a:endParaRPr>
          </a:p>
        </p:txBody>
      </p:sp>
      <p:sp>
        <p:nvSpPr>
          <p:cNvPr id="8" name="文本框 7"/>
          <p:cNvSpPr txBox="1"/>
          <p:nvPr/>
        </p:nvSpPr>
        <p:spPr>
          <a:xfrm>
            <a:off x="4850130" y="3500755"/>
            <a:ext cx="3602355" cy="1973580"/>
          </a:xfrm>
          <a:prstGeom prst="rect">
            <a:avLst/>
          </a:prstGeom>
          <a:solidFill>
            <a:schemeClr val="bg2">
              <a:lumMod val="20000"/>
              <a:lumOff val="80000"/>
            </a:schemeClr>
          </a:solidFill>
        </p:spPr>
        <p:txBody>
          <a:bodyPr wrap="square" rtlCol="0">
            <a:noAutofit/>
          </a:bodyPr>
          <a:p>
            <a:r>
              <a:rPr lang="zh-CN" altLang="en-US" sz="1200">
                <a:sym typeface="+mn-ea"/>
              </a:rPr>
              <a:t># 面向对象模式：基类统一实现  </a:t>
            </a:r>
            <a:endParaRPr lang="zh-CN" altLang="en-US" sz="1200"/>
          </a:p>
          <a:p>
            <a:r>
              <a:rPr lang="zh-CN" altLang="en-US" sz="1200">
                <a:sym typeface="+mn-ea"/>
              </a:rPr>
              <a:t>FB_Common:  </a:t>
            </a:r>
            <a:endParaRPr lang="zh-CN" altLang="en-US" sz="1200"/>
          </a:p>
          <a:p>
            <a:r>
              <a:rPr lang="zh-CN" altLang="en-US" sz="1200">
                <a:sym typeface="+mn-ea"/>
              </a:rPr>
              <a:t>     M_Log():  </a:t>
            </a:r>
            <a:endParaRPr lang="zh-CN" altLang="en-US" sz="1200"/>
          </a:p>
          <a:p>
            <a:r>
              <a:rPr lang="zh-CN" altLang="en-US" sz="1200">
                <a:sym typeface="+mn-ea"/>
              </a:rPr>
              <a:t>        print(f"Log format: [时间] [轴类型 {self._type}] 日志内容")  # 所有子类复用 </a:t>
            </a:r>
            <a:endParaRPr lang="zh-CN" altLang="en-US" sz="120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维护性对比（修改共用方法）</a:t>
            </a:r>
            <a:endParaRPr lang="zh-CN" altLang="en-US"/>
          </a:p>
        </p:txBody>
      </p:sp>
      <p:graphicFrame>
        <p:nvGraphicFramePr>
          <p:cNvPr id="4" name="内容占位符 3"/>
          <p:cNvGraphicFramePr/>
          <p:nvPr>
            <p:ph idx="4294967295"/>
            <p:custDataLst>
              <p:tags r:id="rId1"/>
            </p:custDataLst>
          </p:nvPr>
        </p:nvGraphicFramePr>
        <p:xfrm>
          <a:off x="399415" y="1412875"/>
          <a:ext cx="8145780" cy="2286000"/>
        </p:xfrm>
        <a:graphic>
          <a:graphicData uri="http://schemas.openxmlformats.org/drawingml/2006/table">
            <a:tbl>
              <a:tblPr firstRow="1" bandRow="1">
                <a:tableStyleId>{5C22544A-7EE6-4342-B048-85BDC9FD1C3A}</a:tableStyleId>
              </a:tblPr>
              <a:tblGrid>
                <a:gridCol w="2715260"/>
                <a:gridCol w="2715260"/>
                <a:gridCol w="2715260"/>
              </a:tblGrid>
              <a:tr h="518160">
                <a:tc>
                  <a:txBody>
                    <a:bodyPr/>
                    <a:p>
                      <a:pPr>
                        <a:buNone/>
                      </a:pPr>
                      <a:r>
                        <a:rPr lang="zh-CN" altLang="en-US" sz="1400"/>
                        <a:t>模式</a:t>
                      </a:r>
                      <a:endParaRPr lang="zh-CN" altLang="en-US" sz="1400"/>
                    </a:p>
                  </a:txBody>
                  <a:tcPr/>
                </a:tc>
                <a:tc>
                  <a:txBody>
                    <a:bodyPr/>
                    <a:p>
                      <a:pPr>
                        <a:buNone/>
                      </a:pPr>
                      <a:r>
                        <a:rPr lang="zh-CN" altLang="en-US" sz="1400"/>
                        <a:t>修改M_CheckConditions的代价</a:t>
                      </a:r>
                      <a:endParaRPr lang="zh-CN" altLang="en-US" sz="1400"/>
                    </a:p>
                  </a:txBody>
                  <a:tcPr/>
                </a:tc>
                <a:tc>
                  <a:txBody>
                    <a:bodyPr/>
                    <a:p>
                      <a:pPr>
                        <a:buNone/>
                      </a:pPr>
                      <a:r>
                        <a:rPr lang="zh-CN" altLang="en-US" sz="1400"/>
                        <a:t>回归测试范围</a:t>
                      </a:r>
                      <a:endParaRPr lang="zh-CN" altLang="en-US" sz="1400"/>
                    </a:p>
                  </a:txBody>
                  <a:tcPr/>
                </a:tc>
              </a:tr>
              <a:tr h="478790">
                <a:tc>
                  <a:txBody>
                    <a:bodyPr/>
                    <a:p>
                      <a:pPr>
                        <a:buNone/>
                      </a:pPr>
                      <a:r>
                        <a:rPr lang="zh-CN" altLang="en-US" sz="1400"/>
                        <a:t>单类条件分支</a:t>
                      </a:r>
                      <a:endParaRPr lang="zh-CN" altLang="en-US" sz="1400"/>
                    </a:p>
                  </a:txBody>
                  <a:tcPr/>
                </a:tc>
                <a:tc>
                  <a:txBody>
                    <a:bodyPr/>
                    <a:p>
                      <a:pPr>
                        <a:buNone/>
                      </a:pPr>
                      <a:r>
                        <a:rPr lang="zh-CN" altLang="en-US" sz="1400"/>
                        <a:t>需在FB_AxisControl中逐条检查所有if分支的逻辑</a:t>
                      </a:r>
                      <a:endParaRPr lang="zh-CN" altLang="en-US" sz="1400"/>
                    </a:p>
                  </a:txBody>
                  <a:tcPr/>
                </a:tc>
                <a:tc>
                  <a:txBody>
                    <a:bodyPr/>
                    <a:p>
                      <a:pPr>
                        <a:buNone/>
                      </a:pPr>
                      <a:r>
                        <a:rPr lang="zh-CN" altLang="en-US" sz="1400"/>
                        <a:t>所有轴类型 × 所有相关方法（如10个方法×4种轴=40处检查）</a:t>
                      </a:r>
                      <a:endParaRPr lang="zh-CN" altLang="en-US" sz="1400"/>
                    </a:p>
                  </a:txBody>
                  <a:tcPr/>
                </a:tc>
              </a:tr>
              <a:tr h="457200">
                <a:tc>
                  <a:txBody>
                    <a:bodyPr/>
                    <a:p>
                      <a:pPr>
                        <a:buNone/>
                      </a:pPr>
                      <a:r>
                        <a:rPr lang="zh-CN" altLang="en-US" sz="1400"/>
                        <a:t>多独立类</a:t>
                      </a:r>
                      <a:endParaRPr lang="zh-CN" altLang="en-US" sz="1400"/>
                    </a:p>
                  </a:txBody>
                  <a:tcPr/>
                </a:tc>
                <a:tc>
                  <a:txBody>
                    <a:bodyPr/>
                    <a:p>
                      <a:pPr>
                        <a:buNone/>
                      </a:pPr>
                      <a:r>
                        <a:rPr lang="zh-CN" altLang="en-US" sz="1400"/>
                        <a:t>需逐个修改每个轴类中的M_CheckConditions方法</a:t>
                      </a:r>
                      <a:endParaRPr lang="zh-CN" altLang="en-US" sz="1400"/>
                    </a:p>
                  </a:txBody>
                  <a:tcPr/>
                </a:tc>
                <a:tc>
                  <a:txBody>
                    <a:bodyPr/>
                    <a:p>
                      <a:pPr>
                        <a:buNone/>
                      </a:pPr>
                      <a:r>
                        <a:rPr lang="zh-CN" altLang="en-US" sz="1400"/>
                        <a:t>轴类型数量 × 1（如4个类需修改4次）</a:t>
                      </a:r>
                      <a:endParaRPr lang="zh-CN" altLang="en-US" sz="1400"/>
                    </a:p>
                  </a:txBody>
                  <a:tcPr/>
                </a:tc>
              </a:tr>
              <a:tr h="457200">
                <a:tc>
                  <a:txBody>
                    <a:bodyPr/>
                    <a:p>
                      <a:pPr>
                        <a:buNone/>
                      </a:pPr>
                      <a:r>
                        <a:rPr lang="zh-CN" altLang="en-US" sz="1400"/>
                        <a:t>面向对象</a:t>
                      </a:r>
                      <a:endParaRPr lang="zh-CN" altLang="en-US" sz="1400"/>
                    </a:p>
                  </a:txBody>
                  <a:tcPr/>
                </a:tc>
                <a:tc>
                  <a:txBody>
                    <a:bodyPr/>
                    <a:p>
                      <a:pPr>
                        <a:buNone/>
                      </a:pPr>
                      <a:r>
                        <a:rPr lang="zh-CN" altLang="en-US" sz="1400"/>
                        <a:t>仅修改基类FB_AxisBase，所有子类自动继承新逻辑</a:t>
                      </a:r>
                      <a:endParaRPr lang="zh-CN" altLang="en-US" sz="1400"/>
                    </a:p>
                  </a:txBody>
                  <a:tcPr/>
                </a:tc>
                <a:tc>
                  <a:txBody>
                    <a:bodyPr/>
                    <a:p>
                      <a:pPr>
                        <a:buNone/>
                      </a:pPr>
                      <a:r>
                        <a:rPr lang="zh-CN" altLang="en-US" sz="1400"/>
                        <a:t>仅1次修改</a:t>
                      </a:r>
                      <a:endParaRPr lang="zh-CN" altLang="en-US" sz="1400"/>
                    </a:p>
                  </a:txBody>
                  <a:tcPr/>
                </a:tc>
              </a:tr>
            </a:tbl>
          </a:graphicData>
        </a:graphic>
      </p:graphicFrame>
      <p:sp>
        <p:nvSpPr>
          <p:cNvPr id="5" name="文本框 4"/>
          <p:cNvSpPr txBox="1"/>
          <p:nvPr/>
        </p:nvSpPr>
        <p:spPr>
          <a:xfrm>
            <a:off x="399415" y="4004945"/>
            <a:ext cx="6995795" cy="1000125"/>
          </a:xfrm>
          <a:prstGeom prst="rect">
            <a:avLst/>
          </a:prstGeom>
          <a:noFill/>
        </p:spPr>
        <p:txBody>
          <a:bodyPr wrap="square" rtlCol="0">
            <a:noAutofit/>
          </a:bodyPr>
          <a:p>
            <a:r>
              <a:rPr lang="zh-CN" altLang="en-US" sz="1400"/>
              <a:t>单类条件分支：</a:t>
            </a:r>
            <a:endParaRPr lang="zh-CN" altLang="en-US" sz="1400"/>
          </a:p>
          <a:p>
            <a:r>
              <a:rPr lang="zh-CN" altLang="en-US" sz="1400"/>
              <a:t>M_MoveAbs → if INO → 逻辑A</a:t>
            </a:r>
            <a:endParaRPr lang="zh-CN" altLang="en-US" sz="1400"/>
          </a:p>
          <a:p>
            <a:r>
              <a:rPr lang="zh-CN" altLang="en-US" sz="1400"/>
              <a:t>M_Stop → if INO → 逻辑A</a:t>
            </a:r>
            <a:endParaRPr lang="zh-CN" altLang="en-US" sz="1400"/>
          </a:p>
          <a:p>
            <a:r>
              <a:rPr lang="zh-CN" altLang="en-US" sz="1400"/>
              <a:t>问题：同一逻辑分散在多个方法中，修改时易遗漏！</a:t>
            </a:r>
            <a:endParaRPr lang="zh-CN" altLang="en-US" sz="1400"/>
          </a:p>
          <a:p>
            <a:endParaRPr lang="zh-CN" altLang="en-US" sz="1400"/>
          </a:p>
        </p:txBody>
      </p:sp>
      <p:sp>
        <p:nvSpPr>
          <p:cNvPr id="3" name="文本框 2"/>
          <p:cNvSpPr txBox="1"/>
          <p:nvPr/>
        </p:nvSpPr>
        <p:spPr>
          <a:xfrm>
            <a:off x="399415" y="5229225"/>
            <a:ext cx="6196965" cy="1043940"/>
          </a:xfrm>
          <a:prstGeom prst="rect">
            <a:avLst/>
          </a:prstGeom>
          <a:noFill/>
        </p:spPr>
        <p:txBody>
          <a:bodyPr wrap="square" rtlCol="0">
            <a:noAutofit/>
          </a:bodyPr>
          <a:p>
            <a:r>
              <a:rPr lang="zh-CN" altLang="en-US" sz="1400">
                <a:sym typeface="+mn-ea"/>
              </a:rPr>
              <a:t>多独立类：</a:t>
            </a:r>
            <a:endParaRPr lang="zh-CN" altLang="en-US" sz="1400"/>
          </a:p>
          <a:p>
            <a:r>
              <a:rPr lang="zh-CN" altLang="en-US" sz="1400">
                <a:sym typeface="+mn-ea"/>
              </a:rPr>
              <a:t>FB_Axis_Ino → M_CheckConditions()</a:t>
            </a:r>
            <a:endParaRPr lang="zh-CN" altLang="en-US" sz="1400"/>
          </a:p>
          <a:p>
            <a:r>
              <a:rPr lang="zh-CN" altLang="en-US" sz="1400">
                <a:sym typeface="+mn-ea"/>
              </a:rPr>
              <a:t>FB_Axis_Pan → M_CheckConditions()</a:t>
            </a:r>
            <a:endParaRPr lang="zh-CN" altLang="en-US" sz="1400"/>
          </a:p>
          <a:p>
            <a:r>
              <a:rPr lang="zh-CN" altLang="en-US" sz="1400">
                <a:sym typeface="+mn-ea"/>
              </a:rPr>
              <a:t>问题：重复代码导致维护成本线性增长！</a:t>
            </a:r>
            <a:endParaRPr lang="zh-CN" altLang="en-US" sz="1400"/>
          </a:p>
          <a:p>
            <a:endParaRPr lang="zh-CN" altLang="en-US"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 - 三种模式核心痛点</a:t>
            </a:r>
            <a:endParaRPr lang="zh-CN" altLang="en-US"/>
          </a:p>
        </p:txBody>
      </p:sp>
      <p:graphicFrame>
        <p:nvGraphicFramePr>
          <p:cNvPr id="4" name="内容占位符 3"/>
          <p:cNvGraphicFramePr/>
          <p:nvPr>
            <p:ph idx="4294967295"/>
            <p:custDataLst>
              <p:tags r:id="rId1"/>
            </p:custDataLst>
          </p:nvPr>
        </p:nvGraphicFramePr>
        <p:xfrm>
          <a:off x="467360" y="1340485"/>
          <a:ext cx="8177530" cy="2954020"/>
        </p:xfrm>
        <a:graphic>
          <a:graphicData uri="http://schemas.openxmlformats.org/drawingml/2006/table">
            <a:tbl>
              <a:tblPr firstRow="1" bandRow="1">
                <a:tableStyleId>{5C22544A-7EE6-4342-B048-85BDC9FD1C3A}</a:tableStyleId>
              </a:tblPr>
              <a:tblGrid>
                <a:gridCol w="995045"/>
                <a:gridCol w="2526030"/>
                <a:gridCol w="2493010"/>
                <a:gridCol w="2163445"/>
              </a:tblGrid>
              <a:tr h="388620">
                <a:tc>
                  <a:txBody>
                    <a:bodyPr/>
                    <a:p>
                      <a:pPr>
                        <a:buNone/>
                      </a:pPr>
                      <a:r>
                        <a:rPr lang="zh-CN" altLang="en-US" sz="1600"/>
                        <a:t>痛点</a:t>
                      </a:r>
                      <a:endParaRPr lang="zh-CN" altLang="en-US" sz="1600"/>
                    </a:p>
                  </a:txBody>
                  <a:tcPr/>
                </a:tc>
                <a:tc>
                  <a:txBody>
                    <a:bodyPr/>
                    <a:p>
                      <a:pPr>
                        <a:buNone/>
                      </a:pPr>
                      <a:r>
                        <a:rPr lang="zh-CN" altLang="en-US" sz="1600"/>
                        <a:t>单类条件分支</a:t>
                      </a:r>
                      <a:endParaRPr lang="zh-CN" altLang="en-US" sz="1600"/>
                    </a:p>
                  </a:txBody>
                  <a:tcPr/>
                </a:tc>
                <a:tc>
                  <a:txBody>
                    <a:bodyPr/>
                    <a:p>
                      <a:pPr>
                        <a:buNone/>
                      </a:pPr>
                      <a:r>
                        <a:rPr lang="zh-CN" altLang="en-US" sz="1600"/>
                        <a:t>多独立类</a:t>
                      </a:r>
                      <a:endParaRPr lang="zh-CN" altLang="en-US" sz="1600"/>
                    </a:p>
                  </a:txBody>
                  <a:tcPr/>
                </a:tc>
                <a:tc>
                  <a:txBody>
                    <a:bodyPr/>
                    <a:p>
                      <a:pPr>
                        <a:buNone/>
                      </a:pPr>
                      <a:r>
                        <a:rPr lang="zh-CN" altLang="en-US" sz="1600"/>
                        <a:t>面向对象</a:t>
                      </a:r>
                      <a:endParaRPr lang="zh-CN" altLang="en-US" sz="1600"/>
                    </a:p>
                  </a:txBody>
                  <a:tcPr/>
                </a:tc>
              </a:tr>
              <a:tr h="662305">
                <a:tc>
                  <a:txBody>
                    <a:bodyPr/>
                    <a:p>
                      <a:pPr>
                        <a:buNone/>
                      </a:pPr>
                      <a:r>
                        <a:rPr lang="zh-CN" altLang="en-US" sz="1600"/>
                        <a:t>扩展性</a:t>
                      </a:r>
                      <a:endParaRPr lang="zh-CN" altLang="en-US" sz="1600"/>
                    </a:p>
                  </a:txBody>
                  <a:tcPr/>
                </a:tc>
                <a:tc>
                  <a:txBody>
                    <a:bodyPr/>
                    <a:p>
                      <a:pPr>
                        <a:buNone/>
                      </a:pPr>
                      <a:r>
                        <a:rPr lang="zh-CN" altLang="en-US" sz="1600"/>
                        <a:t>所有方法需新增分支 → 易出错</a:t>
                      </a:r>
                      <a:endParaRPr lang="zh-CN" altLang="en-US" sz="1600"/>
                    </a:p>
                  </a:txBody>
                  <a:tcPr/>
                </a:tc>
                <a:tc>
                  <a:txBody>
                    <a:bodyPr/>
                    <a:p>
                      <a:pPr>
                        <a:buNone/>
                      </a:pPr>
                      <a:r>
                        <a:rPr lang="zh-CN" altLang="en-US" sz="1600"/>
                        <a:t>需重复实现全部方法 → 低效</a:t>
                      </a:r>
                      <a:endParaRPr lang="zh-CN" altLang="en-US" sz="1600"/>
                    </a:p>
                  </a:txBody>
                  <a:tcPr/>
                </a:tc>
                <a:tc>
                  <a:txBody>
                    <a:bodyPr/>
                    <a:p>
                      <a:pPr>
                        <a:buNone/>
                      </a:pPr>
                      <a:r>
                        <a:rPr lang="zh-CN" altLang="en-US" sz="1600"/>
                        <a:t>仅扩展差异 → 高效</a:t>
                      </a:r>
                      <a:endParaRPr lang="zh-CN" altLang="en-US" sz="1600"/>
                    </a:p>
                  </a:txBody>
                  <a:tcPr/>
                </a:tc>
              </a:tr>
              <a:tr h="661670">
                <a:tc>
                  <a:txBody>
                    <a:bodyPr/>
                    <a:p>
                      <a:pPr>
                        <a:buNone/>
                      </a:pPr>
                      <a:r>
                        <a:rPr lang="zh-CN" altLang="en-US" sz="1600"/>
                        <a:t>维护性</a:t>
                      </a:r>
                      <a:endParaRPr lang="zh-CN" altLang="en-US" sz="1600"/>
                    </a:p>
                  </a:txBody>
                  <a:tcPr/>
                </a:tc>
                <a:tc>
                  <a:txBody>
                    <a:bodyPr/>
                    <a:p>
                      <a:pPr>
                        <a:buNone/>
                      </a:pPr>
                      <a:r>
                        <a:rPr lang="zh-CN" altLang="en-US" sz="1600"/>
                        <a:t>逻辑分散 → 修改成本指数级增长</a:t>
                      </a:r>
                      <a:endParaRPr lang="zh-CN" altLang="en-US" sz="1600"/>
                    </a:p>
                  </a:txBody>
                  <a:tcPr/>
                </a:tc>
                <a:tc>
                  <a:txBody>
                    <a:bodyPr/>
                    <a:p>
                      <a:pPr>
                        <a:buNone/>
                      </a:pPr>
                      <a:r>
                        <a:rPr lang="zh-CN" altLang="en-US" sz="1600"/>
                        <a:t>重复代码 → 维护成本线性增长</a:t>
                      </a:r>
                      <a:endParaRPr lang="zh-CN" altLang="en-US" sz="1600"/>
                    </a:p>
                  </a:txBody>
                  <a:tcPr/>
                </a:tc>
                <a:tc>
                  <a:txBody>
                    <a:bodyPr/>
                    <a:p>
                      <a:pPr>
                        <a:buNone/>
                      </a:pPr>
                      <a:r>
                        <a:rPr lang="zh-CN" altLang="en-US" sz="1600"/>
                        <a:t>基类单点控制 → 低成本</a:t>
                      </a:r>
                      <a:endParaRPr lang="zh-CN" altLang="en-US" sz="1600"/>
                    </a:p>
                  </a:txBody>
                  <a:tcPr/>
                </a:tc>
              </a:tr>
              <a:tr h="579120">
                <a:tc>
                  <a:txBody>
                    <a:bodyPr/>
                    <a:p>
                      <a:pPr>
                        <a:buNone/>
                      </a:pPr>
                      <a:r>
                        <a:rPr lang="zh-CN" altLang="en-US" sz="1600"/>
                        <a:t>复用性</a:t>
                      </a:r>
                      <a:endParaRPr lang="zh-CN" altLang="en-US" sz="1600"/>
                    </a:p>
                  </a:txBody>
                  <a:tcPr/>
                </a:tc>
                <a:tc>
                  <a:txBody>
                    <a:bodyPr/>
                    <a:p>
                      <a:pPr>
                        <a:buNone/>
                      </a:pPr>
                      <a:r>
                        <a:rPr lang="zh-CN" altLang="en-US" sz="1600"/>
                        <a:t>高耦合 → 无法复用</a:t>
                      </a:r>
                      <a:endParaRPr lang="zh-CN" altLang="en-US" sz="1600"/>
                    </a:p>
                  </a:txBody>
                  <a:tcPr/>
                </a:tc>
                <a:tc>
                  <a:txBody>
                    <a:bodyPr/>
                    <a:p>
                      <a:pPr>
                        <a:buNone/>
                      </a:pPr>
                      <a:r>
                        <a:rPr lang="zh-CN" altLang="en-US" sz="1600"/>
                        <a:t>低复用性 → 重复劳动</a:t>
                      </a:r>
                      <a:endParaRPr lang="zh-CN" altLang="en-US" sz="1600"/>
                    </a:p>
                  </a:txBody>
                  <a:tcPr/>
                </a:tc>
                <a:tc>
                  <a:txBody>
                    <a:bodyPr/>
                    <a:p>
                      <a:pPr>
                        <a:buNone/>
                      </a:pPr>
                      <a:r>
                        <a:rPr lang="zh-CN" altLang="en-US" sz="1600"/>
                        <a:t>高复用性 → DRY原则</a:t>
                      </a:r>
                      <a:endParaRPr lang="zh-CN" altLang="en-US" sz="1600"/>
                    </a:p>
                  </a:txBody>
                  <a:tcPr/>
                </a:tc>
              </a:tr>
              <a:tr h="662305">
                <a:tc>
                  <a:txBody>
                    <a:bodyPr/>
                    <a:p>
                      <a:pPr>
                        <a:buNone/>
                      </a:pPr>
                      <a:r>
                        <a:rPr lang="zh-CN" altLang="en-US" sz="1600"/>
                        <a:t>可读性</a:t>
                      </a:r>
                      <a:endParaRPr lang="zh-CN" altLang="en-US" sz="1600"/>
                    </a:p>
                  </a:txBody>
                  <a:tcPr/>
                </a:tc>
                <a:tc>
                  <a:txBody>
                    <a:bodyPr/>
                    <a:p>
                      <a:pPr>
                        <a:buNone/>
                      </a:pPr>
                      <a:r>
                        <a:rPr lang="zh-CN" altLang="en-US" sz="1600"/>
                        <a:t>巨型类 + 条件地狱 → 难以理解</a:t>
                      </a:r>
                      <a:endParaRPr lang="zh-CN" altLang="en-US" sz="1600"/>
                    </a:p>
                  </a:txBody>
                  <a:tcPr/>
                </a:tc>
                <a:tc>
                  <a:txBody>
                    <a:bodyPr/>
                    <a:p>
                      <a:pPr>
                        <a:buNone/>
                      </a:pPr>
                      <a:r>
                        <a:rPr lang="zh-CN" altLang="en-US" sz="1600"/>
                        <a:t>类爆炸 → 结构混乱</a:t>
                      </a:r>
                      <a:endParaRPr lang="zh-CN" altLang="en-US" sz="1600"/>
                    </a:p>
                  </a:txBody>
                  <a:tcPr/>
                </a:tc>
                <a:tc>
                  <a:txBody>
                    <a:bodyPr/>
                    <a:p>
                      <a:pPr>
                        <a:buNone/>
                      </a:pPr>
                      <a:r>
                        <a:rPr lang="zh-CN" altLang="en-US" sz="1600"/>
                        <a:t>分层清晰 → 易理解</a:t>
                      </a:r>
                      <a:endParaRPr lang="zh-CN" altLang="en-US" sz="1600"/>
                    </a:p>
                  </a:txBody>
                  <a:tcPr/>
                </a:tc>
              </a:tr>
            </a:tbl>
          </a:graphicData>
        </a:graphic>
      </p:graphicFrame>
      <p:sp>
        <p:nvSpPr>
          <p:cNvPr id="7" name="文本框 6"/>
          <p:cNvSpPr txBox="1"/>
          <p:nvPr/>
        </p:nvSpPr>
        <p:spPr>
          <a:xfrm>
            <a:off x="1835785" y="4841240"/>
            <a:ext cx="1834515" cy="874395"/>
          </a:xfrm>
          <a:prstGeom prst="rect">
            <a:avLst/>
          </a:prstGeom>
          <a:noFill/>
        </p:spPr>
        <p:txBody>
          <a:bodyPr wrap="square" rtlCol="0">
            <a:noAutofit/>
          </a:bodyPr>
          <a:p>
            <a:r>
              <a:rPr lang="zh-CN" altLang="en-US"/>
              <a:t>做一款包含能做</a:t>
            </a:r>
            <a:r>
              <a:rPr lang="en-US" altLang="zh-CN"/>
              <a:t>SPI,AOI,AXI</a:t>
            </a:r>
            <a:r>
              <a:rPr lang="zh-CN" altLang="en-US"/>
              <a:t>的设备</a:t>
            </a:r>
            <a:endParaRPr lang="zh-CN" altLang="en-US"/>
          </a:p>
        </p:txBody>
      </p:sp>
      <p:sp>
        <p:nvSpPr>
          <p:cNvPr id="8" name="文本框 7"/>
          <p:cNvSpPr txBox="1"/>
          <p:nvPr/>
        </p:nvSpPr>
        <p:spPr>
          <a:xfrm>
            <a:off x="4310380" y="4941570"/>
            <a:ext cx="1637030" cy="674370"/>
          </a:xfrm>
          <a:prstGeom prst="rect">
            <a:avLst/>
          </a:prstGeom>
          <a:noFill/>
        </p:spPr>
        <p:txBody>
          <a:bodyPr wrap="square" rtlCol="0">
            <a:noAutofit/>
          </a:bodyPr>
          <a:p>
            <a:r>
              <a:rPr lang="zh-CN" altLang="en-US"/>
              <a:t>轴承，螺丝这些也自己造</a:t>
            </a:r>
            <a:endParaRPr lang="zh-CN" altLang="en-US"/>
          </a:p>
        </p:txBody>
      </p:sp>
      <p:sp>
        <p:nvSpPr>
          <p:cNvPr id="9" name="文本框 8"/>
          <p:cNvSpPr txBox="1"/>
          <p:nvPr/>
        </p:nvSpPr>
        <p:spPr>
          <a:xfrm>
            <a:off x="6443980" y="4509135"/>
            <a:ext cx="2326640" cy="1401445"/>
          </a:xfrm>
          <a:prstGeom prst="rect">
            <a:avLst/>
          </a:prstGeom>
          <a:noFill/>
        </p:spPr>
        <p:txBody>
          <a:bodyPr wrap="square" rtlCol="0">
            <a:noAutofit/>
          </a:bodyPr>
          <a:p>
            <a:r>
              <a:rPr lang="zh-CN" altLang="en-US">
                <a:sym typeface="+mn-ea"/>
              </a:rPr>
              <a:t>做多款不同场景的设备</a:t>
            </a:r>
            <a:r>
              <a:rPr lang="en-US" altLang="zh-CN">
                <a:sym typeface="+mn-ea"/>
              </a:rPr>
              <a:t>SPI,AOI,AXI</a:t>
            </a:r>
            <a:r>
              <a:rPr lang="zh-CN" altLang="en-US">
                <a:sym typeface="+mn-ea"/>
              </a:rPr>
              <a:t>，都基于同一个平台开发，轴承，螺钉等标准件采购</a:t>
            </a:r>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548179" y="2637266"/>
            <a:ext cx="6356412" cy="1015663"/>
          </a:xfrm>
          <a:prstGeom prst="rect">
            <a:avLst/>
          </a:prstGeom>
          <a:noFill/>
        </p:spPr>
        <p:txBody>
          <a:bodyPr wrap="square" rtlCol="0">
            <a:spAutoFit/>
          </a:bodyPr>
          <a:p>
            <a:pPr algn="ctr"/>
            <a:r>
              <a:rPr lang="zh-CN" altLang="en-US" sz="6000" dirty="0">
                <a:solidFill>
                  <a:srgbClr val="FFFFFF"/>
                </a:solidFill>
              </a:rPr>
              <a:t>谢   谢</a:t>
            </a:r>
            <a:endParaRPr lang="zh-CN" altLang="en-US" sz="6000"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什么是面向对象</a:t>
            </a:r>
            <a:endParaRPr lang="zh-CN" altLang="en-US"/>
          </a:p>
        </p:txBody>
      </p:sp>
      <p:sp>
        <p:nvSpPr>
          <p:cNvPr id="4" name="文本框 3"/>
          <p:cNvSpPr txBox="1"/>
          <p:nvPr/>
        </p:nvSpPr>
        <p:spPr>
          <a:xfrm>
            <a:off x="825500" y="1713865"/>
            <a:ext cx="7813040" cy="1476375"/>
          </a:xfrm>
          <a:prstGeom prst="rect">
            <a:avLst/>
          </a:prstGeom>
          <a:noFill/>
        </p:spPr>
        <p:txBody>
          <a:bodyPr wrap="square" rtlCol="0">
            <a:spAutoFit/>
          </a:bodyPr>
          <a:p>
            <a:r>
              <a:rPr lang="zh-CN" altLang="en-US"/>
              <a:t>面向对象编程（Object-Oriented Programming，简称OOP）是一种编程范式，它通过“对象”来组织代码。每个对象包含数据（称为属性或字段）和操作这些数据的代码（称为方法或函数）。OOP的四大基本特性是：</a:t>
            </a:r>
            <a:endParaRPr lang="zh-CN" altLang="en-US"/>
          </a:p>
          <a:p>
            <a:endParaRPr lang="zh-CN" altLang="en-US"/>
          </a:p>
          <a:p>
            <a:endParaRPr lang="zh-CN" altLang="en-US"/>
          </a:p>
        </p:txBody>
      </p:sp>
      <p:sp>
        <p:nvSpPr>
          <p:cNvPr id="5" name="文本框 4"/>
          <p:cNvSpPr txBox="1"/>
          <p:nvPr/>
        </p:nvSpPr>
        <p:spPr>
          <a:xfrm>
            <a:off x="825500" y="2924810"/>
            <a:ext cx="7598410" cy="681990"/>
          </a:xfrm>
          <a:prstGeom prst="rect">
            <a:avLst/>
          </a:prstGeom>
          <a:noFill/>
        </p:spPr>
        <p:txBody>
          <a:bodyPr wrap="square" rtlCol="0">
            <a:noAutofit/>
          </a:bodyPr>
          <a:p>
            <a:r>
              <a:rPr lang="zh-CN" altLang="en-US" b="1">
                <a:sym typeface="+mn-ea"/>
              </a:rPr>
              <a:t>封装</a:t>
            </a:r>
            <a:r>
              <a:rPr lang="zh-CN" altLang="en-US">
                <a:sym typeface="+mn-ea"/>
              </a:rPr>
              <a:t>：将数据和操作封装在对象内部，外部只能通过对象提供的方法访问这些数据，从而提高了安全性和代码的可维护性。</a:t>
            </a:r>
            <a:endParaRPr lang="zh-CN" altLang="en-US"/>
          </a:p>
          <a:p>
            <a:endParaRPr lang="zh-CN" altLang="en-US"/>
          </a:p>
        </p:txBody>
      </p:sp>
      <p:sp>
        <p:nvSpPr>
          <p:cNvPr id="6" name="文本框 5"/>
          <p:cNvSpPr txBox="1"/>
          <p:nvPr/>
        </p:nvSpPr>
        <p:spPr>
          <a:xfrm>
            <a:off x="825500" y="3860800"/>
            <a:ext cx="7540625" cy="466725"/>
          </a:xfrm>
          <a:prstGeom prst="rect">
            <a:avLst/>
          </a:prstGeom>
          <a:noFill/>
        </p:spPr>
        <p:txBody>
          <a:bodyPr wrap="square" rtlCol="0">
            <a:noAutofit/>
          </a:bodyPr>
          <a:p>
            <a:r>
              <a:rPr lang="zh-CN" altLang="en-US" b="1">
                <a:sym typeface="+mn-ea"/>
              </a:rPr>
              <a:t>继承</a:t>
            </a:r>
            <a:r>
              <a:rPr lang="zh-CN" altLang="en-US">
                <a:sym typeface="+mn-ea"/>
              </a:rPr>
              <a:t>：允许一个类继承另一个类的属性和方法，从而实现代码重用。</a:t>
            </a:r>
            <a:endParaRPr lang="zh-CN" altLang="en-US"/>
          </a:p>
          <a:p>
            <a:endParaRPr lang="zh-CN" altLang="en-US"/>
          </a:p>
        </p:txBody>
      </p:sp>
      <p:sp>
        <p:nvSpPr>
          <p:cNvPr id="7" name="文本框 6"/>
          <p:cNvSpPr txBox="1"/>
          <p:nvPr/>
        </p:nvSpPr>
        <p:spPr>
          <a:xfrm>
            <a:off x="825500" y="4580890"/>
            <a:ext cx="7234555" cy="626745"/>
          </a:xfrm>
          <a:prstGeom prst="rect">
            <a:avLst/>
          </a:prstGeom>
          <a:noFill/>
        </p:spPr>
        <p:txBody>
          <a:bodyPr wrap="square" rtlCol="0">
            <a:noAutofit/>
          </a:bodyPr>
          <a:p>
            <a:r>
              <a:rPr lang="zh-CN" altLang="en-US" b="1">
                <a:sym typeface="+mn-ea"/>
              </a:rPr>
              <a:t>多态</a:t>
            </a:r>
            <a:r>
              <a:rPr lang="zh-CN" altLang="en-US">
                <a:sym typeface="+mn-ea"/>
              </a:rPr>
              <a:t>：不同的对象可以以相同的接口调用，但表现出不同的行为，这使得程序更加灵活。</a:t>
            </a:r>
            <a:endParaRPr lang="zh-CN" altLang="en-US"/>
          </a:p>
          <a:p>
            <a:endParaRPr lang="zh-CN" altLang="en-US"/>
          </a:p>
        </p:txBody>
      </p:sp>
      <p:sp>
        <p:nvSpPr>
          <p:cNvPr id="8" name="文本框 7"/>
          <p:cNvSpPr txBox="1"/>
          <p:nvPr/>
        </p:nvSpPr>
        <p:spPr>
          <a:xfrm>
            <a:off x="825500" y="5445125"/>
            <a:ext cx="7712075" cy="368300"/>
          </a:xfrm>
          <a:prstGeom prst="rect">
            <a:avLst/>
          </a:prstGeom>
          <a:noFill/>
        </p:spPr>
        <p:txBody>
          <a:bodyPr wrap="square" rtlCol="0">
            <a:spAutoFit/>
          </a:bodyPr>
          <a:p>
            <a:r>
              <a:rPr lang="zh-CN" altLang="en-US" b="1">
                <a:sym typeface="+mn-ea"/>
              </a:rPr>
              <a:t>抽象</a:t>
            </a:r>
            <a:r>
              <a:rPr lang="zh-CN" altLang="en-US">
                <a:sym typeface="+mn-ea"/>
              </a:rPr>
              <a:t>：通过抽象类和接口定义一组通用的方法，而具体实现由子类完成。</a:t>
            </a:r>
            <a:endParaRPr lang="zh-CN" altLang="en-US"/>
          </a:p>
        </p:txBody>
      </p:sp>
      <p:sp>
        <p:nvSpPr>
          <p:cNvPr id="9" name="文本框 8"/>
          <p:cNvSpPr txBox="1"/>
          <p:nvPr/>
        </p:nvSpPr>
        <p:spPr>
          <a:xfrm>
            <a:off x="825500" y="6165215"/>
            <a:ext cx="7518400" cy="368300"/>
          </a:xfrm>
          <a:prstGeom prst="rect">
            <a:avLst/>
          </a:prstGeom>
          <a:noFill/>
        </p:spPr>
        <p:txBody>
          <a:bodyPr wrap="square" rtlCol="0" anchor="t">
            <a:spAutoFit/>
          </a:bodyPr>
          <a:p>
            <a:r>
              <a:rPr lang="zh-CN" altLang="en-US" b="1"/>
              <a:t>其实我们日常工作和生活的方方面面也可以用面向对象的思维来理解。</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调宽机构</a:t>
            </a:r>
            <a:endParaRPr lang="zh-CN" altLang="en-US"/>
          </a:p>
        </p:txBody>
      </p:sp>
      <p:sp>
        <p:nvSpPr>
          <p:cNvPr id="4" name="矩形 3"/>
          <p:cNvSpPr/>
          <p:nvPr/>
        </p:nvSpPr>
        <p:spPr>
          <a:xfrm>
            <a:off x="-635" y="2853055"/>
            <a:ext cx="9144635" cy="1577975"/>
          </a:xfrm>
          <a:prstGeom prst="rect">
            <a:avLst/>
          </a:prstGeom>
          <a:solidFill>
            <a:srgbClr val="172A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a:sym typeface="+mn-ea"/>
              </a:rPr>
              <a:t>生活中面向对象</a:t>
            </a:r>
            <a:endParaRPr lang="zh-CN" altLang="en-US" sz="4400" dirty="0">
              <a:solidFill>
                <a:srgbClr val="FFFFFF"/>
              </a:solidFill>
              <a:latin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封装</a:t>
            </a:r>
            <a:endParaRPr lang="zh-CN" altLang="en-US"/>
          </a:p>
        </p:txBody>
      </p:sp>
      <p:pic>
        <p:nvPicPr>
          <p:cNvPr id="8" name="图片 7" descr="gf"/>
          <p:cNvPicPr>
            <a:picLocks noChangeAspect="1"/>
          </p:cNvPicPr>
          <p:nvPr/>
        </p:nvPicPr>
        <p:blipFill>
          <a:blip r:embed="rId1"/>
          <a:stretch>
            <a:fillRect/>
          </a:stretch>
        </p:blipFill>
        <p:spPr>
          <a:xfrm>
            <a:off x="384175" y="1916430"/>
            <a:ext cx="8374380" cy="3719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继承</a:t>
            </a:r>
            <a:endParaRPr lang="zh-CN" altLang="en-US"/>
          </a:p>
        </p:txBody>
      </p:sp>
      <p:pic>
        <p:nvPicPr>
          <p:cNvPr id="8" name="图片 7"/>
          <p:cNvPicPr>
            <a:picLocks noChangeAspect="1"/>
          </p:cNvPicPr>
          <p:nvPr/>
        </p:nvPicPr>
        <p:blipFill>
          <a:blip r:embed="rId1"/>
          <a:stretch>
            <a:fillRect/>
          </a:stretch>
        </p:blipFill>
        <p:spPr>
          <a:xfrm>
            <a:off x="323850" y="4104005"/>
            <a:ext cx="3385820" cy="1740535"/>
          </a:xfrm>
          <a:prstGeom prst="rect">
            <a:avLst/>
          </a:prstGeom>
        </p:spPr>
      </p:pic>
      <p:pic>
        <p:nvPicPr>
          <p:cNvPr id="9" name="图片 8"/>
          <p:cNvPicPr>
            <a:picLocks noChangeAspect="1"/>
          </p:cNvPicPr>
          <p:nvPr/>
        </p:nvPicPr>
        <p:blipFill>
          <a:blip r:embed="rId2"/>
          <a:stretch>
            <a:fillRect/>
          </a:stretch>
        </p:blipFill>
        <p:spPr>
          <a:xfrm>
            <a:off x="396240" y="1772920"/>
            <a:ext cx="3369945" cy="1505585"/>
          </a:xfrm>
          <a:prstGeom prst="rect">
            <a:avLst/>
          </a:prstGeom>
        </p:spPr>
      </p:pic>
      <p:pic>
        <p:nvPicPr>
          <p:cNvPr id="10" name="图片 9"/>
          <p:cNvPicPr>
            <a:picLocks noChangeAspect="1"/>
          </p:cNvPicPr>
          <p:nvPr/>
        </p:nvPicPr>
        <p:blipFill>
          <a:blip r:embed="rId3"/>
          <a:stretch>
            <a:fillRect/>
          </a:stretch>
        </p:blipFill>
        <p:spPr>
          <a:xfrm>
            <a:off x="5868035" y="1340485"/>
            <a:ext cx="3019425" cy="5266690"/>
          </a:xfrm>
          <a:prstGeom prst="rect">
            <a:avLst/>
          </a:prstGeom>
        </p:spPr>
      </p:pic>
      <p:pic>
        <p:nvPicPr>
          <p:cNvPr id="14" name="图片 13"/>
          <p:cNvPicPr>
            <a:picLocks noChangeAspect="1"/>
          </p:cNvPicPr>
          <p:nvPr/>
        </p:nvPicPr>
        <p:blipFill>
          <a:blip r:embed="rId4"/>
          <a:stretch>
            <a:fillRect/>
          </a:stretch>
        </p:blipFill>
        <p:spPr>
          <a:xfrm>
            <a:off x="2483485" y="3278505"/>
            <a:ext cx="844550" cy="825500"/>
          </a:xfrm>
          <a:prstGeom prst="rect">
            <a:avLst/>
          </a:prstGeom>
        </p:spPr>
      </p:pic>
      <p:pic>
        <p:nvPicPr>
          <p:cNvPr id="15" name="图片 14"/>
          <p:cNvPicPr>
            <a:picLocks noChangeAspect="1"/>
          </p:cNvPicPr>
          <p:nvPr/>
        </p:nvPicPr>
        <p:blipFill>
          <a:blip r:embed="rId5"/>
          <a:stretch>
            <a:fillRect/>
          </a:stretch>
        </p:blipFill>
        <p:spPr>
          <a:xfrm>
            <a:off x="5012690" y="3284855"/>
            <a:ext cx="825500" cy="825500"/>
          </a:xfrm>
          <a:prstGeom prst="rect">
            <a:avLst/>
          </a:prstGeom>
        </p:spPr>
      </p:pic>
      <p:sp>
        <p:nvSpPr>
          <p:cNvPr id="17" name="文本框 16"/>
          <p:cNvSpPr txBox="1"/>
          <p:nvPr/>
        </p:nvSpPr>
        <p:spPr>
          <a:xfrm>
            <a:off x="251460" y="1340485"/>
            <a:ext cx="4489450" cy="337185"/>
          </a:xfrm>
          <a:prstGeom prst="rect">
            <a:avLst/>
          </a:prstGeom>
          <a:noFill/>
        </p:spPr>
        <p:txBody>
          <a:bodyPr wrap="square" rtlCol="0">
            <a:spAutoFit/>
          </a:bodyPr>
          <a:p>
            <a:r>
              <a:rPr lang="zh-CN" altLang="en-US" sz="1600"/>
              <a:t>帕沙特：辉瑞长的与我一样，就是从我这继承的</a:t>
            </a:r>
            <a:endParaRPr lang="zh-CN" altLang="en-US" sz="1600"/>
          </a:p>
        </p:txBody>
      </p:sp>
      <p:sp>
        <p:nvSpPr>
          <p:cNvPr id="18" name="文本框 17"/>
          <p:cNvSpPr txBox="1"/>
          <p:nvPr/>
        </p:nvSpPr>
        <p:spPr>
          <a:xfrm>
            <a:off x="251460" y="5964555"/>
            <a:ext cx="4489450" cy="337185"/>
          </a:xfrm>
          <a:prstGeom prst="rect">
            <a:avLst/>
          </a:prstGeom>
          <a:noFill/>
        </p:spPr>
        <p:txBody>
          <a:bodyPr wrap="square" rtlCol="0">
            <a:spAutoFit/>
          </a:bodyPr>
          <a:p>
            <a:r>
              <a:rPr lang="zh-CN" altLang="en-US" sz="1600"/>
              <a:t>辉腾：你见过</a:t>
            </a:r>
            <a:r>
              <a:rPr lang="en-US" altLang="zh-CN" sz="1600"/>
              <a:t>12</a:t>
            </a:r>
            <a:r>
              <a:rPr lang="zh-CN" altLang="en-US" sz="1600"/>
              <a:t>缸的帕沙特？</a:t>
            </a:r>
            <a:endParaRPr lang="zh-CN" altLang="en-US" sz="1600"/>
          </a:p>
        </p:txBody>
      </p:sp>
      <p:pic>
        <p:nvPicPr>
          <p:cNvPr id="19" name="图片 18"/>
          <p:cNvPicPr>
            <a:picLocks noChangeAspect="1"/>
          </p:cNvPicPr>
          <p:nvPr/>
        </p:nvPicPr>
        <p:blipFill>
          <a:blip r:embed="rId6"/>
          <a:stretch>
            <a:fillRect/>
          </a:stretch>
        </p:blipFill>
        <p:spPr>
          <a:xfrm>
            <a:off x="1403350" y="3296920"/>
            <a:ext cx="806450" cy="806450"/>
          </a:xfrm>
          <a:prstGeom prst="rect">
            <a:avLst/>
          </a:prstGeom>
        </p:spPr>
      </p:pic>
      <p:sp>
        <p:nvSpPr>
          <p:cNvPr id="21" name="文本框 20"/>
          <p:cNvSpPr txBox="1"/>
          <p:nvPr/>
        </p:nvSpPr>
        <p:spPr>
          <a:xfrm>
            <a:off x="3766185" y="4725035"/>
            <a:ext cx="1400810" cy="1075690"/>
          </a:xfrm>
          <a:prstGeom prst="rect">
            <a:avLst/>
          </a:prstGeom>
          <a:noFill/>
        </p:spPr>
        <p:txBody>
          <a:bodyPr wrap="square" rtlCol="0">
            <a:noAutofit/>
          </a:bodyPr>
          <a:p>
            <a:r>
              <a:rPr lang="zh-CN" altLang="en-US" sz="1600"/>
              <a:t>大众D1平台，与宾利飞驰/奥迪A8共享平台</a:t>
            </a:r>
            <a:endParaRPr lang="zh-CN" altLang="en-US" sz="1600"/>
          </a:p>
        </p:txBody>
      </p:sp>
      <p:sp>
        <p:nvSpPr>
          <p:cNvPr id="22" name="文本框 21"/>
          <p:cNvSpPr txBox="1"/>
          <p:nvPr/>
        </p:nvSpPr>
        <p:spPr>
          <a:xfrm>
            <a:off x="3846195" y="1988820"/>
            <a:ext cx="1076325" cy="829945"/>
          </a:xfrm>
          <a:prstGeom prst="rect">
            <a:avLst/>
          </a:prstGeom>
          <a:noFill/>
        </p:spPr>
        <p:txBody>
          <a:bodyPr wrap="square" rtlCol="0">
            <a:spAutoFit/>
          </a:bodyPr>
          <a:p>
            <a:r>
              <a:rPr lang="zh-CN" altLang="en-US" sz="1600"/>
              <a:t>MQB平台，大众经济型车平台</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多态</a:t>
            </a:r>
          </a:p>
        </p:txBody>
      </p:sp>
      <p:pic>
        <p:nvPicPr>
          <p:cNvPr id="4" name="内容占位符 3"/>
          <p:cNvPicPr>
            <a:picLocks noChangeAspect="1"/>
          </p:cNvPicPr>
          <p:nvPr>
            <p:ph idx="4294967295"/>
          </p:nvPr>
        </p:nvPicPr>
        <p:blipFill>
          <a:blip r:embed="rId1"/>
          <a:stretch>
            <a:fillRect/>
          </a:stretch>
        </p:blipFill>
        <p:spPr>
          <a:xfrm>
            <a:off x="0" y="1301750"/>
            <a:ext cx="1943100" cy="2707005"/>
          </a:xfrm>
          <a:prstGeom prst="rect">
            <a:avLst/>
          </a:prstGeom>
        </p:spPr>
      </p:pic>
      <p:pic>
        <p:nvPicPr>
          <p:cNvPr id="5" name="图片 4"/>
          <p:cNvPicPr>
            <a:picLocks noChangeAspect="1"/>
          </p:cNvPicPr>
          <p:nvPr/>
        </p:nvPicPr>
        <p:blipFill>
          <a:blip r:embed="rId2"/>
          <a:stretch>
            <a:fillRect/>
          </a:stretch>
        </p:blipFill>
        <p:spPr>
          <a:xfrm>
            <a:off x="3649980" y="1301750"/>
            <a:ext cx="1865630" cy="2680970"/>
          </a:xfrm>
          <a:prstGeom prst="rect">
            <a:avLst/>
          </a:prstGeom>
        </p:spPr>
      </p:pic>
      <p:pic>
        <p:nvPicPr>
          <p:cNvPr id="3" name="图片 2"/>
          <p:cNvPicPr>
            <a:picLocks noChangeAspect="1"/>
          </p:cNvPicPr>
          <p:nvPr/>
        </p:nvPicPr>
        <p:blipFill>
          <a:blip r:embed="rId3"/>
          <a:stretch>
            <a:fillRect/>
          </a:stretch>
        </p:blipFill>
        <p:spPr>
          <a:xfrm>
            <a:off x="6421120" y="1340485"/>
            <a:ext cx="2181860" cy="2637790"/>
          </a:xfrm>
          <a:prstGeom prst="rect">
            <a:avLst/>
          </a:prstGeom>
        </p:spPr>
      </p:pic>
      <p:pic>
        <p:nvPicPr>
          <p:cNvPr id="6" name="图片 5"/>
          <p:cNvPicPr>
            <a:picLocks noChangeAspect="1"/>
          </p:cNvPicPr>
          <p:nvPr/>
        </p:nvPicPr>
        <p:blipFill>
          <a:blip r:embed="rId4"/>
          <a:stretch>
            <a:fillRect/>
          </a:stretch>
        </p:blipFill>
        <p:spPr>
          <a:xfrm>
            <a:off x="539750" y="4250690"/>
            <a:ext cx="3763010" cy="2105025"/>
          </a:xfrm>
          <a:prstGeom prst="rect">
            <a:avLst/>
          </a:prstGeom>
        </p:spPr>
      </p:pic>
      <p:pic>
        <p:nvPicPr>
          <p:cNvPr id="7" name="图片 6"/>
          <p:cNvPicPr>
            <a:picLocks noChangeAspect="1"/>
          </p:cNvPicPr>
          <p:nvPr/>
        </p:nvPicPr>
        <p:blipFill>
          <a:blip r:embed="rId5"/>
          <a:stretch>
            <a:fillRect/>
          </a:stretch>
        </p:blipFill>
        <p:spPr>
          <a:xfrm>
            <a:off x="4572000" y="4250690"/>
            <a:ext cx="4030980" cy="2242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title"/>
          </p:nvPr>
        </p:nvSpPr>
        <p:spPr/>
        <p:txBody>
          <a:bodyPr anchor="ctr" anchorCtr="0"/>
          <a:p>
            <a:pPr defTabSz="914400">
              <a:buClrTx/>
              <a:buSzTx/>
              <a:buFontTx/>
              <a:buNone/>
            </a:pPr>
            <a:r>
              <a:rPr lang="zh-CN" sz="4400" kern="1200" baseline="0">
                <a:latin typeface="Arial" panose="020B0604020202020204" pitchFamily="34" charset="0"/>
                <a:ea typeface="宋体" panose="02010600030101010101" pitchFamily="2" charset="-122"/>
              </a:rPr>
              <a:t>抽象</a:t>
            </a:r>
            <a:endParaRPr lang="zh-CN" sz="4400" kern="1200" baseline="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611505" y="2204720"/>
            <a:ext cx="2501900" cy="1695450"/>
          </a:xfrm>
          <a:prstGeom prst="rect">
            <a:avLst/>
          </a:prstGeom>
        </p:spPr>
      </p:pic>
      <p:sp>
        <p:nvSpPr>
          <p:cNvPr id="3" name="文本框 2"/>
          <p:cNvSpPr txBox="1"/>
          <p:nvPr/>
        </p:nvSpPr>
        <p:spPr>
          <a:xfrm>
            <a:off x="871855" y="5156835"/>
            <a:ext cx="7172325" cy="765810"/>
          </a:xfrm>
          <a:prstGeom prst="rect">
            <a:avLst/>
          </a:prstGeom>
          <a:noFill/>
        </p:spPr>
        <p:txBody>
          <a:bodyPr wrap="square" rtlCol="0">
            <a:noAutofit/>
          </a:bodyPr>
          <a:p>
            <a:r>
              <a:rPr lang="zh-CN" altLang="en-US"/>
              <a:t>抽象应该像游戏手柄设计——玩家只需操作按钮与摇杆（接口层），无需理解每个输入信号（实现层）如何驱动角色动作！</a:t>
            </a:r>
            <a:endParaRPr lang="zh-CN" altLang="en-US"/>
          </a:p>
        </p:txBody>
      </p:sp>
      <p:sp>
        <p:nvSpPr>
          <p:cNvPr id="4" name="文本框 3"/>
          <p:cNvSpPr txBox="1"/>
          <p:nvPr/>
        </p:nvSpPr>
        <p:spPr>
          <a:xfrm>
            <a:off x="3780155" y="4364990"/>
            <a:ext cx="1130300" cy="340995"/>
          </a:xfrm>
          <a:prstGeom prst="rect">
            <a:avLst/>
          </a:prstGeom>
          <a:noFill/>
        </p:spPr>
        <p:txBody>
          <a:bodyPr wrap="square" rtlCol="0">
            <a:noAutofit/>
          </a:bodyPr>
          <a:p>
            <a:r>
              <a:rPr lang="zh-CN" altLang="en-US"/>
              <a:t>按键映射</a:t>
            </a:r>
            <a:endParaRPr lang="zh-CN" altLang="en-US"/>
          </a:p>
        </p:txBody>
      </p:sp>
      <p:pic>
        <p:nvPicPr>
          <p:cNvPr id="5" name="图片 4"/>
          <p:cNvPicPr>
            <a:picLocks noChangeAspect="1"/>
          </p:cNvPicPr>
          <p:nvPr/>
        </p:nvPicPr>
        <p:blipFill>
          <a:blip r:embed="rId2"/>
          <a:stretch>
            <a:fillRect/>
          </a:stretch>
        </p:blipFill>
        <p:spPr>
          <a:xfrm>
            <a:off x="3258820" y="2204720"/>
            <a:ext cx="2397760" cy="1693545"/>
          </a:xfrm>
          <a:prstGeom prst="rect">
            <a:avLst/>
          </a:prstGeom>
        </p:spPr>
      </p:pic>
      <p:pic>
        <p:nvPicPr>
          <p:cNvPr id="6" name="图片 5"/>
          <p:cNvPicPr>
            <a:picLocks noChangeAspect="1"/>
          </p:cNvPicPr>
          <p:nvPr/>
        </p:nvPicPr>
        <p:blipFill>
          <a:blip r:embed="rId3"/>
          <a:stretch>
            <a:fillRect/>
          </a:stretch>
        </p:blipFill>
        <p:spPr>
          <a:xfrm>
            <a:off x="6084570" y="2153285"/>
            <a:ext cx="2486660" cy="1744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调宽机构</a:t>
            </a:r>
            <a:endParaRPr lang="zh-CN" altLang="en-US"/>
          </a:p>
        </p:txBody>
      </p:sp>
      <p:sp>
        <p:nvSpPr>
          <p:cNvPr id="4" name="矩形 3"/>
          <p:cNvSpPr/>
          <p:nvPr/>
        </p:nvSpPr>
        <p:spPr>
          <a:xfrm>
            <a:off x="-635" y="2853055"/>
            <a:ext cx="9144635" cy="1577975"/>
          </a:xfrm>
          <a:prstGeom prst="rect">
            <a:avLst/>
          </a:prstGeom>
          <a:solidFill>
            <a:srgbClr val="172A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a:sym typeface="+mn-ea"/>
              </a:rPr>
              <a:t>面向对象在镭晨</a:t>
            </a:r>
            <a:endParaRPr lang="zh-CN" altLang="en-US" sz="4400" dirty="0">
              <a:solidFill>
                <a:srgbClr val="FFFFFF"/>
              </a:solidFill>
              <a:latin typeface="微软雅黑" panose="020B0503020204020204" charset="-122"/>
            </a:endParaRPr>
          </a:p>
        </p:txBody>
      </p:sp>
    </p:spTree>
  </p:cSld>
  <p:clrMapOvr>
    <a:masterClrMapping/>
  </p:clrMapOvr>
</p:sld>
</file>

<file path=ppt/tags/tag1.xml><?xml version="1.0" encoding="utf-8"?>
<p:tagLst xmlns:p="http://schemas.openxmlformats.org/presentationml/2006/main">
  <p:tag name="TABLE_ENDDRAG_ORIGIN_RECT" val="656*188"/>
  <p:tag name="TABLE_ENDDRAG_RECT" val="36*99*656*188"/>
</p:tagLst>
</file>

<file path=ppt/tags/tag2.xml><?xml version="1.0" encoding="utf-8"?>
<p:tagLst xmlns:p="http://schemas.openxmlformats.org/presentationml/2006/main">
  <p:tag name="TABLE_ENDDRAG_ORIGIN_RECT" val="641*104"/>
  <p:tag name="TABLE_ENDDRAG_RECT" val="36*94*641*104"/>
</p:tagLst>
</file>

<file path=ppt/tags/tag3.xml><?xml version="1.0" encoding="utf-8"?>
<p:tagLst xmlns:p="http://schemas.openxmlformats.org/presentationml/2006/main">
  <p:tag name="TABLE_ENDDRAG_ORIGIN_RECT" val="641*128"/>
  <p:tag name="TABLE_ENDDRAG_RECT" val="36*126*641*128"/>
</p:tagLst>
</file>

<file path=ppt/tags/tag4.xml><?xml version="1.0" encoding="utf-8"?>
<p:tagLst xmlns:p="http://schemas.openxmlformats.org/presentationml/2006/main">
  <p:tag name="TABLE_ENDDRAG_ORIGIN_RECT" val="643*219"/>
  <p:tag name="TABLE_ENDDRAG_RECT" val="36*105*643*219"/>
</p:tagLst>
</file>

<file path=ppt/tags/tag5.xml><?xml version="1.0" encoding="utf-8"?>
<p:tagLst xmlns:p="http://schemas.openxmlformats.org/presentationml/2006/main">
  <p:tag name="commondata" val="eyJoZGlkIjoiMjgwYmEyM2RmMTQzYzNhYTlmMGQ1MTc4YWM3ODk2OTk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noFill/>
        <a:noFill/>
        <a:no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3909</Words>
  <Application>WPS 演示</Application>
  <PresentationFormat/>
  <Paragraphs>411</Paragraphs>
  <Slides>24</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24</vt:i4>
      </vt:variant>
    </vt:vector>
  </HeadingPairs>
  <TitlesOfParts>
    <vt:vector size="34" baseType="lpstr">
      <vt:lpstr>Arial</vt:lpstr>
      <vt:lpstr>宋体</vt:lpstr>
      <vt:lpstr>Wingdings</vt:lpstr>
      <vt:lpstr>微软雅黑</vt:lpstr>
      <vt:lpstr>Arial Unicode MS</vt:lpstr>
      <vt:lpstr>Calibri</vt:lpstr>
      <vt:lpstr>Verdana</vt:lpstr>
      <vt:lpstr>Wingdings</vt:lpstr>
      <vt:lpstr>Office Theme</vt:lpstr>
      <vt:lpstr>自定义设计方案</vt:lpstr>
      <vt:lpstr>PowerPoint 演示文稿</vt:lpstr>
      <vt:lpstr>PowerPoint 演示文稿</vt:lpstr>
      <vt:lpstr>PowerPoint 演示文稿</vt:lpstr>
      <vt:lpstr>调宽机构</vt:lpstr>
      <vt:lpstr>封装（Encapsulation）</vt:lpstr>
      <vt:lpstr>继承（Inheritance）</vt:lpstr>
      <vt:lpstr>同一招式，不同境界——从“睡觉”看多态</vt:lpstr>
      <vt:lpstr>PowerPoint 演示文稿</vt:lpstr>
      <vt:lpstr>调宽机构</vt:lpstr>
      <vt:lpstr>抽象</vt:lpstr>
      <vt:lpstr>继承 </vt:lpstr>
      <vt:lpstr>多态</vt:lpstr>
      <vt:lpstr>封装</vt:lpstr>
      <vt:lpstr>UML</vt:lpstr>
      <vt:lpstr>镭晨产品线</vt:lpstr>
      <vt:lpstr>PowerPoint 演示文稿</vt:lpstr>
      <vt:lpstr>轴控的定义</vt:lpstr>
      <vt:lpstr>三种模式核心定义</vt:lpstr>
      <vt:lpstr>三种模式核心定义</vt:lpstr>
      <vt:lpstr>PowerPoint 演示文稿</vt:lpstr>
      <vt:lpstr>复用性对比（以M_Log方法为例）</vt:lpstr>
      <vt:lpstr>维护性对比（修改共用方法）</vt:lpstr>
      <vt:lpstr>总结 - 三种模式核心痛点</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刘宽</cp:lastModifiedBy>
  <cp:revision>4</cp:revision>
  <dcterms:created xsi:type="dcterms:W3CDTF">2025-02-22T04:10:00Z</dcterms:created>
  <dcterms:modified xsi:type="dcterms:W3CDTF">2025-03-05T11:45:20Z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BCCD7F4E26D745DEB1F15547498DF4C4_12</vt:lpwstr>
  </property>
</Properties>
</file>